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7"/>
  </p:notesMasterIdLst>
  <p:sldIdLst>
    <p:sldId id="490" r:id="rId2"/>
    <p:sldId id="518" r:id="rId3"/>
    <p:sldId id="491" r:id="rId4"/>
    <p:sldId id="492" r:id="rId5"/>
    <p:sldId id="493" r:id="rId6"/>
    <p:sldId id="509" r:id="rId7"/>
    <p:sldId id="508" r:id="rId8"/>
    <p:sldId id="507" r:id="rId9"/>
    <p:sldId id="495" r:id="rId10"/>
    <p:sldId id="496" r:id="rId11"/>
    <p:sldId id="511" r:id="rId12"/>
    <p:sldId id="513" r:id="rId13"/>
    <p:sldId id="512" r:id="rId14"/>
    <p:sldId id="514" r:id="rId15"/>
    <p:sldId id="515" r:id="rId16"/>
    <p:sldId id="516" r:id="rId17"/>
    <p:sldId id="517" r:id="rId18"/>
    <p:sldId id="499" r:id="rId19"/>
    <p:sldId id="500" r:id="rId20"/>
    <p:sldId id="501" r:id="rId21"/>
    <p:sldId id="502" r:id="rId22"/>
    <p:sldId id="503" r:id="rId23"/>
    <p:sldId id="504" r:id="rId24"/>
    <p:sldId id="505" r:id="rId25"/>
    <p:sldId id="51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8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5"/>
    <p:restoredTop sz="77728"/>
  </p:normalViewPr>
  <p:slideViewPr>
    <p:cSldViewPr snapToGrid="0">
      <p:cViewPr varScale="1">
        <p:scale>
          <a:sx n="126" d="100"/>
          <a:sy n="126" d="100"/>
        </p:scale>
        <p:origin x="164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65609-BC18-474D-8D0E-91F6D29F5E2D}" type="datetimeFigureOut">
              <a:rPr kumimoji="1" lang="zh-CN" altLang="en-US" smtClean="0"/>
              <a:t>2024/7/14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2439FE-5159-784F-AB51-2D273B2BED20}" type="slidenum">
              <a:rPr kumimoji="1" lang="zh-CN" altLang="en-US" smtClean="0"/>
              <a:t>‹#›</a:t>
            </a:fld>
            <a:endParaRPr kumimoji="1" lang="zh-CN" altLang="en-US"/>
          </a:p>
        </p:txBody>
      </p:sp>
    </p:spTree>
    <p:extLst>
      <p:ext uri="{BB962C8B-B14F-4D97-AF65-F5344CB8AC3E}">
        <p14:creationId xmlns:p14="http://schemas.microsoft.com/office/powerpoint/2010/main" val="1166041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Thanks for mason’s kind introduction. </a:t>
            </a:r>
          </a:p>
          <a:p>
            <a:r>
              <a:rPr kumimoji="1" lang="en-US" altLang="zh-CN" dirty="0"/>
              <a:t>Hello, everyone.</a:t>
            </a:r>
          </a:p>
          <a:p>
            <a:endParaRPr kumimoji="1" lang="en-US" altLang="zh-CN" dirty="0"/>
          </a:p>
          <a:p>
            <a:r>
              <a:rPr kumimoji="1" lang="en-US" altLang="zh-CN" dirty="0"/>
              <a:t>Today, I will share our work </a:t>
            </a:r>
            <a:r>
              <a:rPr kumimoji="1" lang="en-US" altLang="zh-CN" dirty="0" err="1"/>
              <a:t>fwdllm</a:t>
            </a:r>
            <a:r>
              <a:rPr kumimoji="1" lang="en-US" altLang="zh-CN" dirty="0"/>
              <a:t>: efficient federated fine-tuning of large language models with perturbed inferences</a:t>
            </a:r>
          </a:p>
          <a:p>
            <a:endParaRPr kumimoji="1" lang="en-US" altLang="zh-CN" dirty="0"/>
          </a:p>
          <a:p>
            <a:r>
              <a:rPr kumimoji="1" lang="en-US" altLang="zh-CN" dirty="0"/>
              <a:t>And</a:t>
            </a:r>
            <a:r>
              <a:rPr kumimoji="1" lang="zh-CN" altLang="en-US" dirty="0"/>
              <a:t> </a:t>
            </a:r>
            <a:r>
              <a:rPr kumimoji="1" lang="en-US" altLang="zh-CN" dirty="0"/>
              <a:t>this work wad done in collaboration with Prof. </a:t>
            </a:r>
            <a:r>
              <a:rPr kumimoji="1" lang="en-US" altLang="zh-CN" dirty="0" err="1"/>
              <a:t>Mengwei</a:t>
            </a:r>
            <a:r>
              <a:rPr kumimoji="1" lang="en-US" altLang="zh-CN" dirty="0"/>
              <a:t> xu and </a:t>
            </a:r>
            <a:r>
              <a:rPr kumimoji="1" lang="en-US" altLang="zh-CN" dirty="0" err="1"/>
              <a:t>Shangguang</a:t>
            </a:r>
            <a:r>
              <a:rPr kumimoji="1" lang="en-US" altLang="zh-CN" dirty="0"/>
              <a:t> wang and masters Yaozong </a:t>
            </a:r>
            <a:r>
              <a:rPr kumimoji="1" lang="en-US" altLang="zh-CN" dirty="0" err="1"/>
              <a:t>wu</a:t>
            </a:r>
            <a:r>
              <a:rPr kumimoji="1" lang="en-US" altLang="zh-CN" dirty="0"/>
              <a:t> and </a:t>
            </a:r>
            <a:r>
              <a:rPr kumimoji="1" lang="en-US" altLang="zh-CN" dirty="0" err="1"/>
              <a:t>xiang</a:t>
            </a:r>
            <a:r>
              <a:rPr kumimoji="1" lang="en-US" altLang="zh-CN" dirty="0"/>
              <a:t> li</a:t>
            </a:r>
          </a:p>
          <a:p>
            <a:endParaRPr kumimoji="1" lang="en-US" altLang="zh-CN" dirty="0"/>
          </a:p>
          <a:p>
            <a:r>
              <a:rPr kumimoji="1" lang="en-US" altLang="zh-CN" dirty="0"/>
              <a:t>So let’s get started</a:t>
            </a:r>
          </a:p>
          <a:p>
            <a:endParaRPr kumimoji="1" lang="en-US" altLang="zh-CN" dirty="0"/>
          </a:p>
          <a:p>
            <a:r>
              <a:rPr kumimoji="1" lang="en-US" altLang="zh-CN" dirty="0"/>
              <a:t>What do I plan to gain from this presentation?</a:t>
            </a:r>
          </a:p>
          <a:p>
            <a:pPr marL="228600" indent="-228600">
              <a:buAutoNum type="arabicPeriod"/>
            </a:pPr>
            <a:r>
              <a:rPr kumimoji="1" lang="en-US" altLang="zh-CN" dirty="0"/>
              <a:t>First of all, better presentation skills</a:t>
            </a:r>
          </a:p>
          <a:p>
            <a:pPr marL="228600" indent="-228600">
              <a:buAutoNum type="arabicPeriod"/>
            </a:pPr>
            <a:r>
              <a:rPr kumimoji="1" lang="en-US" altLang="zh-CN" dirty="0"/>
              <a:t>Some knowledge about this topic during preparing</a:t>
            </a:r>
          </a:p>
          <a:p>
            <a:pPr marL="228600" indent="-228600">
              <a:buAutoNum type="arabicPeriod"/>
            </a:pPr>
            <a:r>
              <a:rPr kumimoji="1" lang="en-US" altLang="zh-CN" dirty="0"/>
              <a:t>Peer pressure for me to pursue this promising direction, since after the presentation, more strong gays are aware of this interesting topics</a:t>
            </a:r>
          </a:p>
          <a:p>
            <a:pPr marL="228600" indent="-228600">
              <a:buAutoNum type="arabicPeriod"/>
            </a:pPr>
            <a:r>
              <a:rPr kumimoji="1" lang="en-US" altLang="zh-CN" dirty="0"/>
              <a:t>Some relevant recent paper (if any)</a:t>
            </a:r>
          </a:p>
          <a:p>
            <a:pPr marL="228600" indent="-228600">
              <a:buAutoNum type="arabicPeriod"/>
            </a:pPr>
            <a:r>
              <a:rPr kumimoji="1" lang="en-US" altLang="zh-CN" dirty="0"/>
              <a:t>Passionate communication to inspire ideas.</a:t>
            </a:r>
            <a:br>
              <a:rPr kumimoji="1" lang="en-US" altLang="zh-CN" dirty="0"/>
            </a:br>
            <a:br>
              <a:rPr kumimoji="1" lang="en-US" altLang="zh-CN" dirty="0"/>
            </a:br>
            <a:br>
              <a:rPr kumimoji="1" lang="en-US" altLang="zh-CN" dirty="0"/>
            </a:br>
            <a:r>
              <a:rPr kumimoji="1" lang="zh-CN" altLang="en-US" dirty="0"/>
              <a:t>给了一个很烂的</a:t>
            </a:r>
            <a:r>
              <a:rPr kumimoji="1" lang="en-US" altLang="zh-CN" dirty="0"/>
              <a:t>baseline</a:t>
            </a:r>
            <a:r>
              <a:rPr kumimoji="1" lang="zh-CN" altLang="en-US" dirty="0"/>
              <a:t>出来，看看大家的想法</a:t>
            </a:r>
            <a:endParaRPr kumimoji="1" lang="en-US" altLang="zh-CN" dirty="0"/>
          </a:p>
        </p:txBody>
      </p:sp>
      <p:sp>
        <p:nvSpPr>
          <p:cNvPr id="4" name="灯片编号占位符 3"/>
          <p:cNvSpPr>
            <a:spLocks noGrp="1"/>
          </p:cNvSpPr>
          <p:nvPr>
            <p:ph type="sldNum" sz="quarter" idx="5"/>
          </p:nvPr>
        </p:nvSpPr>
        <p:spPr/>
        <p:txBody>
          <a:bodyPr/>
          <a:lstStyle/>
          <a:p>
            <a:fld id="{8817E181-5250-5A4C-9025-D2E01B690119}" type="slidenum">
              <a:rPr kumimoji="1" lang="zh-CN" altLang="en-US" smtClean="0"/>
              <a:t>0</a:t>
            </a:fld>
            <a:endParaRPr kumimoji="1" lang="zh-CN" altLang="en-US"/>
          </a:p>
        </p:txBody>
      </p:sp>
    </p:spTree>
    <p:extLst>
      <p:ext uri="{BB962C8B-B14F-4D97-AF65-F5344CB8AC3E}">
        <p14:creationId xmlns:p14="http://schemas.microsoft.com/office/powerpoint/2010/main" val="1005475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here is the system part challenge.</a:t>
            </a:r>
          </a:p>
          <a:p>
            <a:endParaRPr kumimoji="1" lang="en-US" altLang="zh-CN" dirty="0"/>
          </a:p>
          <a:p>
            <a:r>
              <a:rPr kumimoji="1" lang="en-US" altLang="zh-CN" dirty="0"/>
              <a:t>Though BP-free methods are promising, but none of them has been proposed to apply to large models before. </a:t>
            </a:r>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9</a:t>
            </a:fld>
            <a:endParaRPr kumimoji="1" lang="zh-CN" altLang="en-US"/>
          </a:p>
        </p:txBody>
      </p:sp>
    </p:spTree>
    <p:extLst>
      <p:ext uri="{BB962C8B-B14F-4D97-AF65-F5344CB8AC3E}">
        <p14:creationId xmlns:p14="http://schemas.microsoft.com/office/powerpoint/2010/main" val="3280213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Because the number of perturbations needed are extremely huge.</a:t>
            </a:r>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10</a:t>
            </a:fld>
            <a:endParaRPr kumimoji="1" lang="zh-CN" altLang="en-US"/>
          </a:p>
        </p:txBody>
      </p:sp>
    </p:spTree>
    <p:extLst>
      <p:ext uri="{BB962C8B-B14F-4D97-AF65-F5344CB8AC3E}">
        <p14:creationId xmlns:p14="http://schemas.microsoft.com/office/powerpoint/2010/main" val="11753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Reasons behind are that</a:t>
            </a:r>
          </a:p>
          <a:p>
            <a:endParaRPr kumimoji="1" lang="en-US" altLang="zh-CN" dirty="0"/>
          </a:p>
          <a:p>
            <a:r>
              <a:rPr kumimoji="1" lang="en-US" altLang="zh-CN" dirty="0"/>
              <a:t>the larger the model, the more is the model weights number. </a:t>
            </a:r>
          </a:p>
          <a:p>
            <a:endParaRPr kumimoji="1" lang="en-US" altLang="zh-CN" dirty="0"/>
          </a:p>
          <a:p>
            <a:r>
              <a:rPr kumimoji="1" lang="en-US" altLang="zh-CN" dirty="0"/>
              <a:t>It means a harder task to estimate them.</a:t>
            </a:r>
          </a:p>
          <a:p>
            <a:endParaRPr kumimoji="1" lang="en-US" altLang="zh-CN" dirty="0"/>
          </a:p>
          <a:p>
            <a:r>
              <a:rPr kumimoji="1" lang="en-US" altLang="zh-CN" dirty="0"/>
              <a:t>The only way before is to add more perturbations to gain a stable estimation of the weights</a:t>
            </a:r>
            <a:endParaRPr kumimoji="1" lang="zh-CN" altLang="en-US" dirty="0"/>
          </a:p>
          <a:p>
            <a:endParaRPr kumimoji="1" lang="en-US" altLang="zh-CN" dirty="0"/>
          </a:p>
          <a:p>
            <a:r>
              <a:rPr kumimoji="1" lang="en-US" altLang="zh-CN" dirty="0"/>
              <a:t>But too many perturbations mean too many inference </a:t>
            </a:r>
            <a:r>
              <a:rPr kumimoji="1" lang="en-US" altLang="zh-CN" dirty="0" err="1"/>
              <a:t>compuations</a:t>
            </a:r>
            <a:r>
              <a:rPr kumimoji="1" lang="en-US" altLang="zh-CN" dirty="0"/>
              <a:t>, that will decrease our system benefits.</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11</a:t>
            </a:fld>
            <a:endParaRPr kumimoji="1" lang="zh-CN" altLang="en-US"/>
          </a:p>
        </p:txBody>
      </p:sp>
    </p:spTree>
    <p:extLst>
      <p:ext uri="{BB962C8B-B14F-4D97-AF65-F5344CB8AC3E}">
        <p14:creationId xmlns:p14="http://schemas.microsoft.com/office/powerpoint/2010/main" val="62032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these work, instead, we first time integrate the parameter-efficient fine-tuning with the forward-only fine-tuning.</a:t>
            </a:r>
          </a:p>
          <a:p>
            <a:endParaRPr kumimoji="1" lang="en-US" altLang="zh-CN" dirty="0"/>
          </a:p>
          <a:p>
            <a:r>
              <a:rPr kumimoji="1" lang="en-US" altLang="zh-CN" dirty="0"/>
              <a:t>It only updates a small portion of the pre-trained models and leave other parameters untuned.</a:t>
            </a:r>
          </a:p>
          <a:p>
            <a:endParaRPr kumimoji="1" lang="en-US" altLang="zh-CN" dirty="0"/>
          </a:p>
          <a:p>
            <a:r>
              <a:rPr kumimoji="1" lang="en-US" altLang="zh-CN" dirty="0"/>
              <a:t>That decreases the number of weights needing to be estimated.</a:t>
            </a:r>
          </a:p>
          <a:p>
            <a:endParaRPr kumimoji="1" lang="en-US" altLang="zh-CN" dirty="0"/>
          </a:p>
          <a:p>
            <a:r>
              <a:rPr kumimoji="1" lang="en-US" altLang="zh-CN" dirty="0"/>
              <a:t>During implementation, we only load the pretrained model once in the memory </a:t>
            </a:r>
            <a:r>
              <a:rPr kumimoji="1" lang="en-US" altLang="zh-CN" dirty="0" err="1"/>
              <a:t>persistanly</a:t>
            </a:r>
            <a:r>
              <a:rPr kumimoji="1" lang="en-US" altLang="zh-CN" dirty="0"/>
              <a:t>, and update the small fraction of </a:t>
            </a:r>
            <a:r>
              <a:rPr kumimoji="1" lang="en-US" altLang="zh-CN" dirty="0" err="1"/>
              <a:t>seperated</a:t>
            </a:r>
            <a:r>
              <a:rPr kumimoji="1" lang="en-US" altLang="zh-CN" dirty="0"/>
              <a:t> PEFT adapters to help update the knowledge within the model.</a:t>
            </a:r>
          </a:p>
          <a:p>
            <a:endParaRPr kumimoji="1" lang="en-US" altLang="zh-CN" dirty="0"/>
          </a:p>
          <a:p>
            <a:r>
              <a:rPr kumimoji="1" lang="en-US" altLang="zh-CN" dirty="0"/>
              <a:t>The way to update the PEFT adapters is by adding perturbations to it and do the inference one more time.</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12</a:t>
            </a:fld>
            <a:endParaRPr kumimoji="1" lang="zh-CN" altLang="en-US"/>
          </a:p>
        </p:txBody>
      </p:sp>
    </p:spTree>
    <p:extLst>
      <p:ext uri="{BB962C8B-B14F-4D97-AF65-F5344CB8AC3E}">
        <p14:creationId xmlns:p14="http://schemas.microsoft.com/office/powerpoint/2010/main" val="42664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second design is about the client workload adaption.</a:t>
            </a:r>
          </a:p>
          <a:p>
            <a:endParaRPr kumimoji="1" lang="en-US" altLang="zh-CN" dirty="0"/>
          </a:p>
          <a:p>
            <a:r>
              <a:rPr kumimoji="1" lang="en-US" altLang="zh-CN" dirty="0"/>
              <a:t>The challenge to be further tackled is that, now we have </a:t>
            </a:r>
            <a:r>
              <a:rPr kumimoji="1" lang="en-US" altLang="zh-CN" dirty="0" err="1"/>
              <a:t>samller</a:t>
            </a:r>
            <a:r>
              <a:rPr kumimoji="1" lang="en-US" altLang="zh-CN" dirty="0"/>
              <a:t> </a:t>
            </a:r>
            <a:r>
              <a:rPr kumimoji="1" lang="en-US" altLang="zh-CN" dirty="0" err="1"/>
              <a:t>pertuabtions</a:t>
            </a:r>
            <a:r>
              <a:rPr kumimoji="1" lang="en-US" altLang="zh-CN" dirty="0"/>
              <a:t> to compute, but we still do not know the </a:t>
            </a:r>
            <a:r>
              <a:rPr kumimoji="1" lang="en-US" altLang="zh-CN" dirty="0" err="1"/>
              <a:t>concret</a:t>
            </a:r>
            <a:r>
              <a:rPr kumimoji="1" lang="en-US" altLang="zh-CN" dirty="0"/>
              <a:t> number of it.</a:t>
            </a:r>
          </a:p>
          <a:p>
            <a:endParaRPr kumimoji="1" lang="en-US" altLang="zh-CN" dirty="0"/>
          </a:p>
          <a:p>
            <a:r>
              <a:rPr kumimoji="1" lang="en-US" altLang="zh-CN" dirty="0"/>
              <a:t>And the number of perturbations have a </a:t>
            </a:r>
            <a:r>
              <a:rPr kumimoji="1" lang="en-US" altLang="zh-CN" dirty="0" err="1"/>
              <a:t>hugh</a:t>
            </a:r>
            <a:r>
              <a:rPr kumimoji="1" lang="en-US" altLang="zh-CN" dirty="0"/>
              <a:t> effect on the convergence performance.</a:t>
            </a:r>
          </a:p>
          <a:p>
            <a:endParaRPr kumimoji="1" lang="en-US" altLang="zh-CN" dirty="0"/>
          </a:p>
          <a:p>
            <a:r>
              <a:rPr kumimoji="1" lang="en-US" altLang="zh-CN" dirty="0"/>
              <a:t>As you can see in the figure shown, with smaller perturbation 1 to 5, you can have a sharp accuracy increase in the early training stage, but it will stop at a rather lower convergence accuracy.</a:t>
            </a:r>
          </a:p>
          <a:p>
            <a:endParaRPr kumimoji="1" lang="en-US" altLang="zh-CN" dirty="0"/>
          </a:p>
          <a:p>
            <a:r>
              <a:rPr kumimoji="1" lang="en-US" altLang="zh-CN" dirty="0"/>
              <a:t>In contrast, if you insist using larger perturbations, then you can undoubtedly have higher convergence accuracy, but your convergence speed is slower.</a:t>
            </a:r>
          </a:p>
          <a:p>
            <a:endParaRPr kumimoji="1" lang="en-US" altLang="zh-CN" dirty="0"/>
          </a:p>
          <a:p>
            <a:r>
              <a:rPr kumimoji="1" lang="en-US" altLang="zh-CN" dirty="0"/>
              <a:t>Finding a proper </a:t>
            </a:r>
            <a:r>
              <a:rPr kumimoji="1" lang="en-US" altLang="zh-CN" dirty="0" err="1"/>
              <a:t>perturabtions</a:t>
            </a:r>
            <a:r>
              <a:rPr kumimoji="1" lang="en-US" altLang="zh-CN" dirty="0"/>
              <a:t> numbers is too ad hoc and may even has no optimal answers because it might be </a:t>
            </a:r>
            <a:r>
              <a:rPr kumimoji="1" lang="en-US" altLang="zh-CN" dirty="0" err="1"/>
              <a:t>optimial</a:t>
            </a:r>
            <a:r>
              <a:rPr kumimoji="1" lang="en-US" altLang="zh-CN" dirty="0"/>
              <a:t> to be small in the </a:t>
            </a:r>
            <a:r>
              <a:rPr kumimoji="1" lang="en-US" altLang="zh-CN" dirty="0" err="1"/>
              <a:t>earky</a:t>
            </a:r>
            <a:r>
              <a:rPr kumimoji="1" lang="en-US" altLang="zh-CN" dirty="0"/>
              <a:t> stage and be </a:t>
            </a:r>
            <a:r>
              <a:rPr kumimoji="1" lang="en-US" altLang="zh-CN" dirty="0" err="1"/>
              <a:t>optimial</a:t>
            </a:r>
            <a:r>
              <a:rPr kumimoji="1" lang="en-US" altLang="zh-CN" dirty="0"/>
              <a:t> to be larger in the late stage.</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13</a:t>
            </a:fld>
            <a:endParaRPr kumimoji="1" lang="zh-CN" altLang="en-US"/>
          </a:p>
        </p:txBody>
      </p:sp>
    </p:spTree>
    <p:extLst>
      <p:ext uri="{BB962C8B-B14F-4D97-AF65-F5344CB8AC3E}">
        <p14:creationId xmlns:p14="http://schemas.microsoft.com/office/powerpoint/2010/main" val="2973965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solve this issue, we conduct a lot of offline experiments and find that with the process of training, the variance between computed gradients are becoming stable.</a:t>
            </a:r>
          </a:p>
          <a:p>
            <a:endParaRPr kumimoji="1" lang="en-US" altLang="zh-CN" dirty="0"/>
          </a:p>
          <a:p>
            <a:r>
              <a:rPr kumimoji="1" lang="en-US" altLang="zh-CN" dirty="0"/>
              <a:t>That finding is useful because during perturbated inference-based gradient updating, we have a </a:t>
            </a:r>
            <a:r>
              <a:rPr kumimoji="1" lang="en-US" altLang="zh-CN" dirty="0" err="1"/>
              <a:t>crateiro</a:t>
            </a:r>
            <a:r>
              <a:rPr kumimoji="1" lang="en-US" altLang="zh-CN" dirty="0"/>
              <a:t> to refer. </a:t>
            </a:r>
          </a:p>
          <a:p>
            <a:endParaRPr kumimoji="1" lang="en-US" altLang="zh-CN" dirty="0"/>
          </a:p>
          <a:p>
            <a:r>
              <a:rPr kumimoji="1" lang="en-US" altLang="zh-CN" dirty="0"/>
              <a:t>Once the forward gradients generated, we can compute their variance.</a:t>
            </a:r>
          </a:p>
          <a:p>
            <a:endParaRPr kumimoji="1" lang="en-US" altLang="zh-CN" dirty="0"/>
          </a:p>
          <a:p>
            <a:r>
              <a:rPr kumimoji="1" lang="en-US" altLang="zh-CN" dirty="0"/>
              <a:t>This is a very quick process compared to the model inference.</a:t>
            </a:r>
          </a:p>
          <a:p>
            <a:endParaRPr kumimoji="1" lang="en-US" altLang="zh-CN" dirty="0"/>
          </a:p>
          <a:p>
            <a:r>
              <a:rPr kumimoji="1" lang="en-US" altLang="zh-CN" dirty="0"/>
              <a:t>Then if we find the variance is </a:t>
            </a:r>
            <a:r>
              <a:rPr kumimoji="1" lang="en-US" altLang="zh-CN" dirty="0" err="1"/>
              <a:t>truning</a:t>
            </a:r>
            <a:r>
              <a:rPr kumimoji="1" lang="en-US" altLang="zh-CN" dirty="0"/>
              <a:t> to stable, that means the newly perturbation generated do little help to the estimation, so we stop generate more and conduct the gradient updating.</a:t>
            </a:r>
          </a:p>
          <a:p>
            <a:endParaRPr kumimoji="1" lang="en-US" altLang="zh-CN" dirty="0"/>
          </a:p>
          <a:p>
            <a:r>
              <a:rPr kumimoji="1" lang="en-US" altLang="zh-CN" dirty="0"/>
              <a:t>If not, we include more ..</a:t>
            </a:r>
            <a:r>
              <a:rPr kumimoji="1" lang="en-US" altLang="zh-CN" dirty="0" err="1"/>
              <a:t>utill</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14</a:t>
            </a:fld>
            <a:endParaRPr kumimoji="1" lang="zh-CN" altLang="en-US"/>
          </a:p>
        </p:txBody>
      </p:sp>
    </p:spTree>
    <p:extLst>
      <p:ext uri="{BB962C8B-B14F-4D97-AF65-F5344CB8AC3E}">
        <p14:creationId xmlns:p14="http://schemas.microsoft.com/office/powerpoint/2010/main" val="513236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third design is about...</a:t>
            </a:r>
          </a:p>
          <a:p>
            <a:endParaRPr kumimoji="1" lang="en-US" altLang="zh-CN" dirty="0"/>
          </a:p>
          <a:p>
            <a:r>
              <a:rPr kumimoji="1" lang="en-US" altLang="zh-CN" dirty="0"/>
              <a:t>typically, we need hundreds or even thousands perturbations to have a useable </a:t>
            </a:r>
            <a:r>
              <a:rPr kumimoji="1" lang="en-US" altLang="zh-CN" dirty="0" err="1"/>
              <a:t>graidient</a:t>
            </a:r>
            <a:r>
              <a:rPr kumimoji="1" lang="en-US" altLang="zh-CN" dirty="0"/>
              <a:t> </a:t>
            </a:r>
            <a:r>
              <a:rPr kumimoji="1" lang="en-US" altLang="zh-CN" dirty="0" err="1"/>
              <a:t>estionamtion</a:t>
            </a:r>
            <a:r>
              <a:rPr kumimoji="1" lang="en-US" altLang="zh-CN" dirty="0"/>
              <a:t>.</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dive into those </a:t>
            </a:r>
            <a:r>
              <a:rPr kumimoji="1" lang="en-US" altLang="zh-CN" dirty="0" err="1"/>
              <a:t>pertuabtions</a:t>
            </a:r>
            <a:r>
              <a:rPr kumimoji="1" lang="en-US" altLang="zh-CN" dirty="0"/>
              <a:t> and found that Over 60% of computed forward gradients only contribute to less than 30% final aggregated gradient.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that's is </a:t>
            </a:r>
            <a:r>
              <a:rPr kumimoji="1" lang="en-US" altLang="zh-CN" dirty="0" err="1"/>
              <a:t>frasutraing</a:t>
            </a:r>
            <a:r>
              <a:rPr kumimoji="1" lang="en-US" altLang="zh-CN" dirty="0"/>
              <a:t> because we compute </a:t>
            </a:r>
            <a:r>
              <a:rPr kumimoji="1" lang="en-US" altLang="zh-CN" dirty="0" err="1"/>
              <a:t>alot</a:t>
            </a:r>
            <a:r>
              <a:rPr kumimoji="1" lang="en-US" altLang="zh-CN" dirty="0"/>
              <a:t> in vain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a:t>
            </a:r>
            <a:r>
              <a:rPr kumimoji="1" lang="en-US" altLang="zh-CN" dirty="0" err="1"/>
              <a:t>donot</a:t>
            </a:r>
            <a:r>
              <a:rPr kumimoji="1" lang="en-US" altLang="zh-CN" dirty="0"/>
              <a:t> compute to the point</a:t>
            </a:r>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15</a:t>
            </a:fld>
            <a:endParaRPr kumimoji="1" lang="zh-CN" altLang="en-US"/>
          </a:p>
        </p:txBody>
      </p:sp>
    </p:spTree>
    <p:extLst>
      <p:ext uri="{BB962C8B-B14F-4D97-AF65-F5344CB8AC3E}">
        <p14:creationId xmlns:p14="http://schemas.microsoft.com/office/powerpoint/2010/main" val="2252540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propose to filter out those more valuable perturbations by only generating the perturbations that are similar to those contribute more when computing the last round forward gradients.</a:t>
            </a:r>
          </a:p>
          <a:p>
            <a:endParaRPr kumimoji="1" lang="en-US" altLang="zh-CN" dirty="0"/>
          </a:p>
          <a:p>
            <a:r>
              <a:rPr kumimoji="1" lang="en-US" altLang="zh-CN" dirty="0"/>
              <a:t>It can save more than 50% </a:t>
            </a:r>
            <a:r>
              <a:rPr kumimoji="1" lang="en-US" altLang="zh-CN" dirty="0" err="1"/>
              <a:t>pertuabted</a:t>
            </a:r>
            <a:r>
              <a:rPr kumimoji="1" lang="en-US" altLang="zh-CN" dirty="0"/>
              <a:t> inference beforehand. For more details, </a:t>
            </a:r>
            <a:r>
              <a:rPr kumimoji="1" lang="en-US" altLang="zh-CN" dirty="0" err="1"/>
              <a:t>pelase</a:t>
            </a:r>
            <a:r>
              <a:rPr kumimoji="1" lang="en-US" altLang="zh-CN" dirty="0"/>
              <a:t> refer to our paper.</a:t>
            </a:r>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16</a:t>
            </a:fld>
            <a:endParaRPr kumimoji="1" lang="zh-CN" altLang="en-US"/>
          </a:p>
        </p:txBody>
      </p:sp>
    </p:spTree>
    <p:extLst>
      <p:ext uri="{BB962C8B-B14F-4D97-AF65-F5344CB8AC3E}">
        <p14:creationId xmlns:p14="http://schemas.microsoft.com/office/powerpoint/2010/main" val="72788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here is our combined system workflow.</a:t>
            </a:r>
          </a:p>
          <a:p>
            <a:endParaRPr kumimoji="1" lang="en-US" altLang="zh-CN" dirty="0"/>
          </a:p>
          <a:p>
            <a:r>
              <a:rPr kumimoji="1" lang="en-US" altLang="zh-CN" dirty="0"/>
              <a:t>First cloud will generate some seed and send to the client together with the pretrained model</a:t>
            </a:r>
          </a:p>
          <a:p>
            <a:endParaRPr kumimoji="1" lang="en-US" altLang="zh-CN" dirty="0"/>
          </a:p>
          <a:p>
            <a:r>
              <a:rPr kumimoji="1" lang="en-US" altLang="zh-CN" dirty="0"/>
              <a:t>Then the client will sort out those more useful seeds to generate useful </a:t>
            </a:r>
            <a:r>
              <a:rPr kumimoji="1" lang="en-US" altLang="zh-CN" dirty="0" err="1"/>
              <a:t>pertuabtions</a:t>
            </a:r>
            <a:r>
              <a:rPr kumimoji="1" lang="en-US" altLang="zh-CN" dirty="0"/>
              <a:t> by using the information of the last round.</a:t>
            </a:r>
          </a:p>
          <a:p>
            <a:endParaRPr kumimoji="1" lang="en-US" altLang="zh-CN" dirty="0"/>
          </a:p>
          <a:p>
            <a:r>
              <a:rPr kumimoji="1" lang="en-US" altLang="zh-CN" dirty="0"/>
              <a:t>Then the client conduct inference using the </a:t>
            </a:r>
            <a:r>
              <a:rPr kumimoji="1" lang="en-US" altLang="zh-CN" dirty="0" err="1"/>
              <a:t>pertubated</a:t>
            </a:r>
            <a:r>
              <a:rPr kumimoji="1" lang="en-US" altLang="zh-CN" dirty="0"/>
              <a:t> model.</a:t>
            </a:r>
          </a:p>
          <a:p>
            <a:endParaRPr kumimoji="1" lang="en-US" altLang="zh-CN" dirty="0"/>
          </a:p>
          <a:p>
            <a:r>
              <a:rPr kumimoji="1" lang="en-US" altLang="zh-CN" dirty="0"/>
              <a:t>Client and cloud will </a:t>
            </a:r>
            <a:r>
              <a:rPr kumimoji="1" lang="en-US" altLang="zh-CN" dirty="0" err="1"/>
              <a:t>coopertate</a:t>
            </a:r>
            <a:r>
              <a:rPr kumimoji="1" lang="en-US" altLang="zh-CN" dirty="0"/>
              <a:t> to validate </a:t>
            </a:r>
            <a:r>
              <a:rPr kumimoji="1" lang="en-US" altLang="zh-CN" dirty="0" err="1"/>
              <a:t>wheter</a:t>
            </a:r>
            <a:r>
              <a:rPr kumimoji="1" lang="en-US" altLang="zh-CN" dirty="0"/>
              <a:t> the global </a:t>
            </a:r>
            <a:r>
              <a:rPr kumimoji="1" lang="en-US" altLang="zh-CN" dirty="0" err="1"/>
              <a:t>pertuabetions</a:t>
            </a:r>
            <a:r>
              <a:rPr kumimoji="1" lang="en-US" altLang="zh-CN" dirty="0"/>
              <a:t> are enough to estimate </a:t>
            </a:r>
            <a:r>
              <a:rPr kumimoji="1" lang="en-US" altLang="zh-CN" dirty="0" err="1"/>
              <a:t>thise</a:t>
            </a:r>
            <a:r>
              <a:rPr kumimoji="1" lang="en-US" altLang="zh-CN" dirty="0"/>
              <a:t> round‘s gradient.</a:t>
            </a:r>
          </a:p>
          <a:p>
            <a:endParaRPr kumimoji="1" lang="en-US" altLang="zh-CN" dirty="0"/>
          </a:p>
          <a:p>
            <a:r>
              <a:rPr kumimoji="1" lang="en-US" altLang="zh-CN" dirty="0"/>
              <a:t>Once the validation is detected, final forward gradients will be sent to the cloud for aggregation.</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17</a:t>
            </a:fld>
            <a:endParaRPr kumimoji="1" lang="zh-CN" altLang="en-US"/>
          </a:p>
        </p:txBody>
      </p:sp>
    </p:spTree>
    <p:extLst>
      <p:ext uri="{BB962C8B-B14F-4D97-AF65-F5344CB8AC3E}">
        <p14:creationId xmlns:p14="http://schemas.microsoft.com/office/powerpoint/2010/main" val="2190610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implement this system and evaluate it on 5 models, from the </a:t>
            </a:r>
            <a:r>
              <a:rPr kumimoji="1" lang="en-US" altLang="zh-CN" dirty="0" err="1"/>
              <a:t>subblilion</a:t>
            </a:r>
            <a:r>
              <a:rPr kumimoji="1" lang="en-US" altLang="zh-CN" dirty="0"/>
              <a:t> models ALBERT,…</a:t>
            </a:r>
          </a:p>
          <a:p>
            <a:endParaRPr kumimoji="1" lang="en-US" altLang="zh-CN" dirty="0"/>
          </a:p>
          <a:p>
            <a:r>
              <a:rPr kumimoji="1" lang="en-US" altLang="zh-CN" dirty="0"/>
              <a:t>To </a:t>
            </a:r>
            <a:r>
              <a:rPr kumimoji="1" lang="en-US" altLang="zh-CN" dirty="0" err="1"/>
              <a:t>Biliion</a:t>
            </a:r>
            <a:r>
              <a:rPr kumimoji="1" lang="en-US" altLang="zh-CN" dirty="0"/>
              <a:t> sized model </a:t>
            </a:r>
            <a:r>
              <a:rPr kumimoji="1" lang="en-US" altLang="zh-CN" dirty="0" err="1"/>
              <a:t>LLaMA</a:t>
            </a:r>
            <a:endParaRPr kumimoji="1" lang="en-US" altLang="zh-CN" dirty="0"/>
          </a:p>
          <a:p>
            <a:endParaRPr kumimoji="1" lang="en-US" altLang="zh-CN" dirty="0"/>
          </a:p>
          <a:p>
            <a:r>
              <a:rPr kumimoji="1" lang="en-US" altLang="zh-CN" dirty="0"/>
              <a:t>To demonstrate the system efficiency and scalability, we </a:t>
            </a:r>
            <a:r>
              <a:rPr kumimoji="1" lang="en-US" altLang="zh-CN" dirty="0" err="1"/>
              <a:t>conducte</a:t>
            </a:r>
            <a:r>
              <a:rPr kumimoji="1" lang="en-US" altLang="zh-CN" dirty="0"/>
              <a:t> </a:t>
            </a:r>
            <a:r>
              <a:rPr kumimoji="1" lang="en-US" altLang="zh-CN" dirty="0" err="1"/>
              <a:t>experiemnts</a:t>
            </a:r>
            <a:r>
              <a:rPr kumimoji="1" lang="en-US" altLang="zh-CN" dirty="0"/>
              <a:t> on both discriminative tasks and generative tasks, with 4 datasets evaluated in total</a:t>
            </a:r>
          </a:p>
          <a:p>
            <a:endParaRPr kumimoji="1" lang="en-US" altLang="zh-CN" dirty="0"/>
          </a:p>
          <a:p>
            <a:r>
              <a:rPr kumimoji="1" lang="en-US" altLang="zh-CN" dirty="0"/>
              <a:t>We include three types of baselines, including </a:t>
            </a:r>
          </a:p>
          <a:p>
            <a:r>
              <a:rPr kumimoji="1" lang="en-US" altLang="zh-CN" dirty="0"/>
              <a:t>vanilla..</a:t>
            </a:r>
            <a:br>
              <a:rPr kumimoji="1" lang="en-US" altLang="zh-CN" dirty="0"/>
            </a:br>
            <a:r>
              <a:rPr kumimoji="1" lang="en-US" altLang="zh-CN" dirty="0"/>
              <a:t>Parameter-efficient BP-based </a:t>
            </a:r>
            <a:r>
              <a:rPr kumimoji="1" lang="en-US" altLang="zh-CN" dirty="0" err="1"/>
              <a:t>FedLLM</a:t>
            </a:r>
            <a:r>
              <a:rPr kumimoji="1" lang="en-US" altLang="zh-CN" dirty="0"/>
              <a:t> </a:t>
            </a:r>
            <a:r>
              <a:rPr kumimoji="1" lang="en-US" altLang="zh-CN" dirty="0" err="1"/>
              <a:t>Finegyuning</a:t>
            </a:r>
            <a:r>
              <a:rPr kumimoji="1" lang="en-US" altLang="zh-CN" dirty="0"/>
              <a:t>, we include three popular PEFT methods</a:t>
            </a:r>
          </a:p>
          <a:p>
            <a:r>
              <a:rPr kumimoji="1" lang="en-US" altLang="zh-CN" dirty="0"/>
              <a:t>And the </a:t>
            </a:r>
            <a:r>
              <a:rPr kumimoji="1" lang="en-US" altLang="zh-CN" dirty="0" err="1"/>
              <a:t>optimizated</a:t>
            </a:r>
            <a:r>
              <a:rPr kumimoji="1" lang="en-US" altLang="zh-CN" dirty="0"/>
              <a:t> BP-based system </a:t>
            </a:r>
            <a:r>
              <a:rPr kumimoji="1" lang="en-US" altLang="zh-CN" dirty="0" err="1"/>
              <a:t>Fedadapert</a:t>
            </a:r>
            <a:r>
              <a:rPr kumimoji="1" lang="en-US" altLang="zh-CN" dirty="0"/>
              <a:t> that automatically decide the </a:t>
            </a:r>
            <a:r>
              <a:rPr kumimoji="1" lang="en-US" altLang="zh-CN" dirty="0" err="1"/>
              <a:t>peft</a:t>
            </a:r>
            <a:r>
              <a:rPr kumimoji="1" lang="en-US" altLang="zh-CN" dirty="0"/>
              <a:t> configurations.</a:t>
            </a:r>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18</a:t>
            </a:fld>
            <a:endParaRPr kumimoji="1" lang="zh-CN" altLang="en-US"/>
          </a:p>
        </p:txBody>
      </p:sp>
    </p:spTree>
    <p:extLst>
      <p:ext uri="{BB962C8B-B14F-4D97-AF65-F5344CB8AC3E}">
        <p14:creationId xmlns:p14="http://schemas.microsoft.com/office/powerpoint/2010/main" val="223947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 of all, I will introduce the background of this work, that is federated </a:t>
            </a:r>
            <a:r>
              <a:rPr kumimoji="1" lang="en-US" altLang="zh-CN" dirty="0" err="1"/>
              <a:t>llm</a:t>
            </a:r>
            <a:r>
              <a:rPr kumimoji="1" lang="en-US" altLang="zh-CN" dirty="0"/>
              <a:t>, we call it as </a:t>
            </a:r>
            <a:r>
              <a:rPr kumimoji="1" lang="en-US" altLang="zh-CN" dirty="0" err="1"/>
              <a:t>FedLLm</a:t>
            </a:r>
            <a:r>
              <a:rPr kumimoji="1" lang="en-US" altLang="zh-CN" dirty="0"/>
              <a:t>.</a:t>
            </a:r>
          </a:p>
          <a:p>
            <a:endParaRPr kumimoji="1" lang="en-US" altLang="zh-CN" dirty="0"/>
          </a:p>
          <a:p>
            <a:r>
              <a:rPr kumimoji="1" lang="en-US" altLang="zh-CN" dirty="0"/>
              <a:t>Different from the previous two papers that focus on the training within a data center.</a:t>
            </a:r>
          </a:p>
          <a:p>
            <a:endParaRPr kumimoji="1" lang="en-US" altLang="zh-CN" dirty="0"/>
          </a:p>
          <a:p>
            <a:r>
              <a:rPr kumimoji="1" lang="en-US" altLang="zh-CN" dirty="0" err="1"/>
              <a:t>FedLLM</a:t>
            </a:r>
            <a:r>
              <a:rPr kumimoji="1" lang="en-US" altLang="zh-CN" dirty="0"/>
              <a:t> focuses on the federated learning of Large language models across different data centers.</a:t>
            </a:r>
          </a:p>
          <a:p>
            <a:endParaRPr kumimoji="1" lang="en-US" altLang="zh-CN" dirty="0"/>
          </a:p>
          <a:p>
            <a:r>
              <a:rPr kumimoji="1" lang="en-US" altLang="zh-CN" dirty="0"/>
              <a:t>All of the central training, distributed training and federate learning, they can all generate strong large language models to support various </a:t>
            </a:r>
            <a:r>
              <a:rPr kumimoji="1" lang="en-US" altLang="zh-CN" dirty="0" err="1"/>
              <a:t>downstreaming</a:t>
            </a:r>
            <a:r>
              <a:rPr kumimoji="1" lang="en-US" altLang="zh-CN" dirty="0"/>
              <a:t> tasks, such as classification, question and answering, generation and so on.</a:t>
            </a:r>
          </a:p>
          <a:p>
            <a:endParaRPr kumimoji="1" lang="en-US" altLang="zh-CN" dirty="0"/>
          </a:p>
          <a:p>
            <a:r>
              <a:rPr kumimoji="1" lang="en-US" altLang="zh-CN" dirty="0"/>
              <a:t>The uniqueness</a:t>
            </a:r>
            <a:r>
              <a:rPr kumimoji="1" lang="zh-CN" altLang="en-US" dirty="0"/>
              <a:t> </a:t>
            </a:r>
            <a:r>
              <a:rPr kumimoji="1" lang="en-US" altLang="zh-CN" dirty="0"/>
              <a:t>of federated learning is that it does not collect the data together, instead it transfers the model from one data center to another so as to fully leverage computations all over the world and most importantly, preserve the data privacy so as to leverage more private and personal data </a:t>
            </a:r>
            <a:r>
              <a:rPr kumimoji="1" lang="en-US" altLang="zh-CN" dirty="0" err="1"/>
              <a:t>leggally</a:t>
            </a:r>
            <a:r>
              <a:rPr kumimoji="1" lang="en-US" altLang="zh-CN" dirty="0"/>
              <a:t>.</a:t>
            </a:r>
          </a:p>
          <a:p>
            <a:endParaRPr kumimoji="1" lang="en-US" altLang="zh-CN" dirty="0"/>
          </a:p>
          <a:p>
            <a:r>
              <a:rPr kumimoji="1" lang="en-US" altLang="zh-CN" dirty="0"/>
              <a:t>As a result, </a:t>
            </a:r>
            <a:r>
              <a:rPr kumimoji="1" lang="en-US" altLang="zh-CN" dirty="0" err="1"/>
              <a:t>FedLLM</a:t>
            </a:r>
            <a:r>
              <a:rPr kumimoji="1" lang="en-US" altLang="zh-CN" dirty="0"/>
              <a:t> can democratize LLMs and make stronger LLMs</a:t>
            </a:r>
          </a:p>
          <a:p>
            <a:endParaRPr kumimoji="1" lang="en-US" altLang="zh-CN" dirty="0"/>
          </a:p>
          <a:p>
            <a:endParaRPr kumimoji="1" lang="en-US" altLang="zh-CN" dirty="0"/>
          </a:p>
          <a:p>
            <a:endParaRPr kumimoji="1" lang="en-US" altLang="zh-CN" dirty="0"/>
          </a:p>
          <a:p>
            <a:endParaRPr kumimoji="1" lang="en-US" altLang="zh-CN" dirty="0"/>
          </a:p>
          <a:p>
            <a:r>
              <a:rPr kumimoji="1" lang="zh-CN" altLang="en-US" dirty="0"/>
              <a:t>加一些</a:t>
            </a:r>
            <a:r>
              <a:rPr kumimoji="1" lang="en-US" altLang="zh-CN" dirty="0"/>
              <a:t>application</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1</a:t>
            </a:fld>
            <a:endParaRPr kumimoji="1" lang="zh-CN" altLang="en-US"/>
          </a:p>
        </p:txBody>
      </p:sp>
    </p:spTree>
    <p:extLst>
      <p:ext uri="{BB962C8B-B14F-4D97-AF65-F5344CB8AC3E}">
        <p14:creationId xmlns:p14="http://schemas.microsoft.com/office/powerpoint/2010/main" val="621478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the evaluation results,</a:t>
            </a:r>
          </a:p>
          <a:p>
            <a:endParaRPr kumimoji="1" lang="en-US" altLang="zh-CN" dirty="0"/>
          </a:p>
          <a:p>
            <a:r>
              <a:rPr kumimoji="1" lang="en-US" altLang="zh-CN" dirty="0"/>
              <a:t>First, as shown in the upper figure, we can see that </a:t>
            </a:r>
            <a:r>
              <a:rPr kumimoji="1" lang="en-US" altLang="zh-CN" dirty="0" err="1"/>
              <a:t>FwdLLM</a:t>
            </a:r>
            <a:r>
              <a:rPr kumimoji="1" lang="en-US" altLang="zh-CN" dirty="0"/>
              <a:t> </a:t>
            </a:r>
            <a:r>
              <a:rPr kumimoji="1" lang="en-US" altLang="zh-CN" dirty="0" err="1"/>
              <a:t>achives</a:t>
            </a:r>
            <a:r>
              <a:rPr kumimoji="1" lang="en-US" altLang="zh-CN" dirty="0"/>
              <a:t> more than 100 times convergence speed up, because it can be compatible with mobile NPUs, but </a:t>
            </a:r>
            <a:r>
              <a:rPr kumimoji="1" lang="en-US" altLang="zh-CN" dirty="0" err="1"/>
              <a:t>Tratidional</a:t>
            </a:r>
            <a:r>
              <a:rPr kumimoji="1" lang="en-US" altLang="zh-CN" dirty="0"/>
              <a:t> BP-based </a:t>
            </a:r>
            <a:r>
              <a:rPr kumimoji="1" lang="en-US" altLang="zh-CN" dirty="0" err="1"/>
              <a:t>mehods</a:t>
            </a:r>
            <a:r>
              <a:rPr kumimoji="1" lang="en-US" altLang="zh-CN" dirty="0"/>
              <a:t> can not utilize NPU but only can use GPUs</a:t>
            </a:r>
          </a:p>
          <a:p>
            <a:endParaRPr kumimoji="1" lang="en-US" altLang="zh-CN" dirty="0"/>
          </a:p>
          <a:p>
            <a:r>
              <a:rPr kumimoji="1" lang="en-US" altLang="zh-CN" dirty="0"/>
              <a:t>Second ,we show that even with GPUs, our system can still outperforms </a:t>
            </a:r>
            <a:r>
              <a:rPr kumimoji="1" lang="en-US" altLang="zh-CN" dirty="0" err="1"/>
              <a:t>baselins</a:t>
            </a:r>
            <a:r>
              <a:rPr kumimoji="1" lang="en-US" altLang="zh-CN" dirty="0"/>
              <a:t> non-trivially.</a:t>
            </a:r>
          </a:p>
          <a:p>
            <a:endParaRPr kumimoji="1" lang="en-US" altLang="zh-CN" dirty="0"/>
          </a:p>
          <a:p>
            <a:r>
              <a:rPr kumimoji="1" lang="en-US" altLang="zh-CN" dirty="0"/>
              <a:t>For example, when both using CPU, </a:t>
            </a:r>
            <a:r>
              <a:rPr kumimoji="1" lang="en-US" altLang="zh-CN" dirty="0" err="1"/>
              <a:t>fwdLLM</a:t>
            </a:r>
            <a:r>
              <a:rPr kumimoji="1" lang="en-US" altLang="zh-CN" dirty="0"/>
              <a:t> can converge 20 times faster than BP-based training baselines.</a:t>
            </a:r>
          </a:p>
          <a:p>
            <a:endParaRPr kumimoji="1" lang="en-US" altLang="zh-CN" dirty="0"/>
          </a:p>
          <a:p>
            <a:r>
              <a:rPr kumimoji="1" lang="en-US" altLang="zh-CN" dirty="0"/>
              <a:t>That shows the benefits not only come from the accelerated processors, but also the optimized training system itself.</a:t>
            </a:r>
          </a:p>
          <a:p>
            <a:endParaRPr kumimoji="1" lang="en-US" altLang="zh-CN" dirty="0"/>
          </a:p>
          <a:p>
            <a:r>
              <a:rPr kumimoji="1" lang="zh-CN" altLang="en-US" dirty="0"/>
              <a:t>数据是仿真的，</a:t>
            </a:r>
            <a:endParaRPr kumimoji="1" lang="en-US" altLang="zh-CN" dirty="0"/>
          </a:p>
          <a:p>
            <a:r>
              <a:rPr kumimoji="1" lang="en-US" altLang="zh-CN" dirty="0"/>
              <a:t>Cite</a:t>
            </a:r>
            <a:r>
              <a:rPr kumimoji="1" lang="zh-CN" altLang="en-US" dirty="0"/>
              <a:t> 大亮的</a:t>
            </a:r>
            <a:r>
              <a:rPr kumimoji="1" lang="en-US" altLang="zh-CN" dirty="0" err="1"/>
              <a:t>npu</a:t>
            </a:r>
            <a:r>
              <a:rPr kumimoji="1" lang="zh-CN" altLang="en-US" dirty="0"/>
              <a:t>的</a:t>
            </a:r>
            <a:r>
              <a:rPr kumimoji="1" lang="en-US" altLang="zh-CN" dirty="0" err="1"/>
              <a:t>mllm</a:t>
            </a:r>
            <a:r>
              <a:rPr kumimoji="1" lang="zh-CN" altLang="en-US" dirty="0"/>
              <a:t>的框架，放一个链接</a:t>
            </a:r>
            <a:endParaRPr kumimoji="1" lang="en-US" altLang="zh-CN" dirty="0"/>
          </a:p>
          <a:p>
            <a:r>
              <a:rPr kumimoji="1" lang="en-US" altLang="zh-CN" dirty="0" err="1"/>
              <a:t>Arxiv</a:t>
            </a:r>
            <a:r>
              <a:rPr kumimoji="1" lang="zh-CN" altLang="en-US" dirty="0"/>
              <a:t> 是否</a:t>
            </a:r>
            <a:r>
              <a:rPr kumimoji="1" lang="en-US" altLang="zh-CN" dirty="0"/>
              <a:t>online</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19</a:t>
            </a:fld>
            <a:endParaRPr kumimoji="1" lang="zh-CN" altLang="en-US"/>
          </a:p>
        </p:txBody>
      </p:sp>
    </p:spTree>
    <p:extLst>
      <p:ext uri="{BB962C8B-B14F-4D97-AF65-F5344CB8AC3E}">
        <p14:creationId xmlns:p14="http://schemas.microsoft.com/office/powerpoint/2010/main" val="2092458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Second part of evaluation is about different client numbers</a:t>
            </a:r>
          </a:p>
          <a:p>
            <a:endParaRPr kumimoji="1" lang="en-US" altLang="zh-CN" dirty="0"/>
          </a:p>
          <a:p>
            <a:r>
              <a:rPr kumimoji="1" lang="en-US" altLang="zh-CN" dirty="0"/>
              <a:t>As you can see in the figure, red lines are our BP-free training system performance,</a:t>
            </a:r>
          </a:p>
          <a:p>
            <a:endParaRPr kumimoji="1" lang="en-US" altLang="zh-CN" dirty="0"/>
          </a:p>
          <a:p>
            <a:r>
              <a:rPr kumimoji="1" lang="en-US" altLang="zh-CN" dirty="0"/>
              <a:t>Generally, it needs 50 clients to converge faster than BP-based methods because it needs about 100 </a:t>
            </a:r>
            <a:r>
              <a:rPr kumimoji="1" lang="en-US" altLang="zh-CN" dirty="0" err="1"/>
              <a:t>pertubations</a:t>
            </a:r>
            <a:r>
              <a:rPr kumimoji="1" lang="en-US" altLang="zh-CN" dirty="0"/>
              <a:t> to </a:t>
            </a:r>
            <a:r>
              <a:rPr kumimoji="1" lang="en-US" altLang="zh-CN" dirty="0" err="1"/>
              <a:t>valiate</a:t>
            </a:r>
            <a:r>
              <a:rPr kumimoji="1" lang="en-US" altLang="zh-CN" dirty="0"/>
              <a:t> the perturbations</a:t>
            </a:r>
          </a:p>
          <a:p>
            <a:endParaRPr kumimoji="1" lang="en-US" altLang="zh-CN" dirty="0"/>
          </a:p>
          <a:p>
            <a:r>
              <a:rPr kumimoji="1" lang="en-US" altLang="zh-CN" dirty="0"/>
              <a:t>After that, our BP-free system can still earn benefits from the increase of the clients, but for bp-based baselines, they will not.</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20</a:t>
            </a:fld>
            <a:endParaRPr kumimoji="1" lang="zh-CN" altLang="en-US"/>
          </a:p>
        </p:txBody>
      </p:sp>
    </p:spTree>
    <p:extLst>
      <p:ext uri="{BB962C8B-B14F-4D97-AF65-F5344CB8AC3E}">
        <p14:creationId xmlns:p14="http://schemas.microsoft.com/office/powerpoint/2010/main" val="180390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Third part is the resource cost of our system. </a:t>
            </a:r>
          </a:p>
          <a:p>
            <a:endParaRPr kumimoji="1" lang="en-US" altLang="zh-CN" dirty="0"/>
          </a:p>
          <a:p>
            <a:r>
              <a:rPr kumimoji="1" lang="en-US" altLang="zh-CN" dirty="0"/>
              <a:t>The most significant improvement of our system is the memory reduction. </a:t>
            </a:r>
          </a:p>
          <a:p>
            <a:endParaRPr kumimoji="1" lang="en-US" altLang="zh-CN" dirty="0"/>
          </a:p>
          <a:p>
            <a:r>
              <a:rPr kumimoji="1" lang="en-US" altLang="zh-CN" dirty="0"/>
              <a:t>we can reduce more than 90% of memory </a:t>
            </a:r>
            <a:r>
              <a:rPr kumimoji="1" lang="en-US" altLang="zh-CN" dirty="0" err="1"/>
              <a:t>comparaed</a:t>
            </a:r>
            <a:r>
              <a:rPr kumimoji="1" lang="en-US" altLang="zh-CN" dirty="0"/>
              <a:t> to </a:t>
            </a:r>
            <a:r>
              <a:rPr kumimoji="1" lang="en-US" altLang="zh-CN" dirty="0" err="1"/>
              <a:t>baselins</a:t>
            </a:r>
            <a:r>
              <a:rPr kumimoji="1" lang="en-US" altLang="zh-CN" dirty="0"/>
              <a:t> because </a:t>
            </a:r>
          </a:p>
          <a:p>
            <a:endParaRPr kumimoji="1" lang="en-US" altLang="zh-CN" dirty="0"/>
          </a:p>
          <a:p>
            <a:r>
              <a:rPr kumimoji="1" lang="en-US" altLang="zh-CN" dirty="0"/>
              <a:t>Please remember we do not include any quantization techniques but are totally orthogonal to then. </a:t>
            </a:r>
          </a:p>
          <a:p>
            <a:endParaRPr kumimoji="1" lang="en-US" altLang="zh-CN" dirty="0"/>
          </a:p>
          <a:p>
            <a:r>
              <a:rPr kumimoji="1" lang="en-US" altLang="zh-CN" dirty="0"/>
              <a:t>This is a very promising research direction to make </a:t>
            </a:r>
            <a:r>
              <a:rPr kumimoji="1" lang="en-US" altLang="zh-CN" dirty="0" err="1"/>
              <a:t>FedLLM</a:t>
            </a:r>
            <a:r>
              <a:rPr kumimoji="1" lang="en-US" altLang="zh-CN" dirty="0"/>
              <a:t> fine-tuning happen on more clients, including those extreme memory-limited devices.</a:t>
            </a:r>
          </a:p>
          <a:p>
            <a:endParaRPr kumimoji="1" lang="en-US" altLang="zh-CN" dirty="0"/>
          </a:p>
          <a:p>
            <a:r>
              <a:rPr kumimoji="1" lang="en-US" altLang="zh-CN" dirty="0"/>
              <a:t>like TEE execution environment, MCU or something like that</a:t>
            </a:r>
          </a:p>
          <a:p>
            <a:endParaRPr kumimoji="1" lang="en-US" altLang="zh-CN" dirty="0"/>
          </a:p>
          <a:p>
            <a:r>
              <a:rPr kumimoji="1" lang="en-US" altLang="zh-CN" dirty="0"/>
              <a:t>One negative result is about the energy cost.</a:t>
            </a:r>
          </a:p>
          <a:p>
            <a:r>
              <a:rPr kumimoji="1" lang="en-US" altLang="zh-CN" dirty="0"/>
              <a:t>Though the convergence time can be amortized by the </a:t>
            </a:r>
            <a:r>
              <a:rPr kumimoji="1" lang="en-US" altLang="zh-CN" dirty="0" err="1"/>
              <a:t>concrueent</a:t>
            </a:r>
            <a:r>
              <a:rPr kumimoji="1" lang="en-US" altLang="zh-CN" dirty="0"/>
              <a:t> client running, they produce real energy that cannot be dismissed. However, we expect this issue can be solved with the development of the NPU processors.</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21</a:t>
            </a:fld>
            <a:endParaRPr kumimoji="1" lang="zh-CN" altLang="en-US"/>
          </a:p>
        </p:txBody>
      </p:sp>
    </p:spTree>
    <p:extLst>
      <p:ext uri="{BB962C8B-B14F-4D97-AF65-F5344CB8AC3E}">
        <p14:creationId xmlns:p14="http://schemas.microsoft.com/office/powerpoint/2010/main" val="1327834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 part is the </a:t>
            </a:r>
            <a:r>
              <a:rPr kumimoji="1" lang="en-US" altLang="zh-CN" dirty="0" err="1"/>
              <a:t>evalution</a:t>
            </a:r>
            <a:r>
              <a:rPr kumimoji="1" lang="en-US" altLang="zh-CN" dirty="0"/>
              <a:t> of our </a:t>
            </a:r>
            <a:r>
              <a:rPr kumimoji="1" lang="en-US" altLang="zh-CN" dirty="0" err="1"/>
              <a:t>suysem</a:t>
            </a:r>
            <a:r>
              <a:rPr kumimoji="1" lang="en-US" altLang="zh-CN" dirty="0"/>
              <a:t> on the billion-sized </a:t>
            </a:r>
            <a:r>
              <a:rPr kumimoji="1" lang="en-US" altLang="zh-CN" dirty="0" err="1"/>
              <a:t>LLaMA</a:t>
            </a:r>
            <a:r>
              <a:rPr kumimoji="1" lang="en-US" altLang="zh-CN" dirty="0"/>
              <a:t>.</a:t>
            </a:r>
          </a:p>
          <a:p>
            <a:endParaRPr kumimoji="1" lang="en-US" altLang="zh-CN" dirty="0"/>
          </a:p>
          <a:p>
            <a:r>
              <a:rPr kumimoji="1" lang="en-US" altLang="zh-CN" dirty="0"/>
              <a:t>It demonstrates that our </a:t>
            </a:r>
            <a:r>
              <a:rPr kumimoji="1" lang="en-US" altLang="zh-CN" dirty="0" err="1"/>
              <a:t>systsme</a:t>
            </a:r>
            <a:r>
              <a:rPr kumimoji="1" lang="en-US" altLang="zh-CN" dirty="0"/>
              <a:t> is promising to be deployed to almost all </a:t>
            </a:r>
            <a:r>
              <a:rPr kumimoji="1" lang="en-US" altLang="zh-CN" dirty="0" err="1"/>
              <a:t>FedLLM</a:t>
            </a:r>
            <a:r>
              <a:rPr kumimoji="1" lang="en-US" altLang="zh-CN" dirty="0"/>
              <a:t>  training </a:t>
            </a:r>
            <a:r>
              <a:rPr kumimoji="1" lang="en-US" altLang="zh-CN" dirty="0" err="1"/>
              <a:t>scenairos</a:t>
            </a:r>
            <a:r>
              <a:rPr kumimoji="1" lang="en-US" altLang="zh-CN" dirty="0"/>
              <a:t> where BP-based methods can do.</a:t>
            </a:r>
          </a:p>
          <a:p>
            <a:endParaRPr kumimoji="1" lang="en-US" altLang="zh-CN" dirty="0"/>
          </a:p>
          <a:p>
            <a:r>
              <a:rPr kumimoji="1" lang="en-US" altLang="zh-CN" dirty="0"/>
              <a:t>As you can see the forward-only fine-tuned model can generate </a:t>
            </a:r>
            <a:r>
              <a:rPr kumimoji="1" lang="en-US" altLang="zh-CN" dirty="0" err="1"/>
              <a:t>simialr</a:t>
            </a:r>
            <a:r>
              <a:rPr kumimoji="1" lang="en-US" altLang="zh-CN" dirty="0"/>
              <a:t> sentence as the model trained by BP-based federated learning</a:t>
            </a:r>
          </a:p>
          <a:p>
            <a:endParaRPr kumimoji="1" lang="en-US" altLang="zh-CN" dirty="0"/>
          </a:p>
          <a:p>
            <a:r>
              <a:rPr kumimoji="1" lang="en-US" altLang="zh-CN" dirty="0"/>
              <a:t>And with NPU simulation, we show the promising vision that </a:t>
            </a:r>
            <a:r>
              <a:rPr kumimoji="1" lang="en-US" altLang="zh-CN" dirty="0" err="1"/>
              <a:t>FwdLLM</a:t>
            </a:r>
            <a:r>
              <a:rPr kumimoji="1" lang="en-US" altLang="zh-CN" dirty="0"/>
              <a:t>, training in a federated learning way with weaker  training devices and longer transmission distance compared to the central, can still converge with the same speed as central training, </a:t>
            </a:r>
          </a:p>
          <a:p>
            <a:endParaRPr kumimoji="1" lang="en-US" altLang="zh-CN" dirty="0"/>
          </a:p>
          <a:p>
            <a:r>
              <a:rPr kumimoji="1" lang="en-US" altLang="zh-CN" dirty="0"/>
              <a:t>That means in the future, federated learning might be also widely deployed, just like what cloud computing is doing now.</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22</a:t>
            </a:fld>
            <a:endParaRPr kumimoji="1" lang="zh-CN" altLang="en-US"/>
          </a:p>
        </p:txBody>
      </p:sp>
    </p:spTree>
    <p:extLst>
      <p:ext uri="{BB962C8B-B14F-4D97-AF65-F5344CB8AC3E}">
        <p14:creationId xmlns:p14="http://schemas.microsoft.com/office/powerpoint/2010/main" val="1273091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a:t>
            </a:r>
          </a:p>
          <a:p>
            <a:endParaRPr kumimoji="1" lang="en-US" altLang="zh-CN" dirty="0"/>
          </a:p>
          <a:p>
            <a:r>
              <a:rPr kumimoji="1" lang="en-US" altLang="zh-CN" dirty="0"/>
              <a:t>WE introduce the </a:t>
            </a:r>
            <a:r>
              <a:rPr kumimoji="1" lang="en-US" altLang="zh-CN" dirty="0" err="1"/>
              <a:t>FedLLM</a:t>
            </a:r>
            <a:r>
              <a:rPr kumimoji="1" lang="en-US" altLang="zh-CN" dirty="0"/>
              <a:t> and its </a:t>
            </a:r>
            <a:r>
              <a:rPr kumimoji="1" lang="en-US" altLang="zh-CN" dirty="0" err="1"/>
              <a:t>challengs</a:t>
            </a:r>
            <a:endParaRPr kumimoji="1" lang="en-US" altLang="zh-CN" dirty="0"/>
          </a:p>
          <a:p>
            <a:endParaRPr kumimoji="1" lang="en-US" altLang="zh-CN" dirty="0"/>
          </a:p>
          <a:p>
            <a:r>
              <a:rPr kumimoji="1" lang="en-US" altLang="zh-CN" dirty="0"/>
              <a:t>WE propose </a:t>
            </a:r>
            <a:r>
              <a:rPr kumimoji="1" lang="en-US" altLang="zh-CN" dirty="0" err="1"/>
              <a:t>FwdLLM</a:t>
            </a:r>
            <a:r>
              <a:rPr kumimoji="1" lang="en-US" altLang="zh-CN" dirty="0"/>
              <a:t>, built atop..</a:t>
            </a:r>
          </a:p>
          <a:p>
            <a:endParaRPr kumimoji="1" lang="en-US" altLang="zh-CN" dirty="0"/>
          </a:p>
          <a:p>
            <a:r>
              <a:rPr kumimoji="1" lang="en-US" altLang="zh-CN" dirty="0"/>
              <a:t>We have a </a:t>
            </a:r>
            <a:r>
              <a:rPr kumimoji="1" lang="en-US" altLang="zh-CN" dirty="0" err="1"/>
              <a:t>servses</a:t>
            </a:r>
            <a:r>
              <a:rPr kumimoji="1" lang="en-US" altLang="zh-CN" dirty="0"/>
              <a:t> of </a:t>
            </a:r>
            <a:r>
              <a:rPr kumimoji="1" lang="en-US" altLang="zh-CN" dirty="0" err="1"/>
              <a:t>optimzationsi</a:t>
            </a:r>
            <a:r>
              <a:rPr kumimoji="1" lang="en-US" altLang="zh-CN" dirty="0"/>
              <a:t> include parameter –efficient BP-free, client workloads adaptations and discriminative </a:t>
            </a:r>
            <a:r>
              <a:rPr kumimoji="1" lang="en-US" altLang="zh-CN" dirty="0" err="1"/>
              <a:t>pertuabtion</a:t>
            </a:r>
            <a:r>
              <a:rPr kumimoji="1" lang="en-US" altLang="zh-CN" dirty="0"/>
              <a:t> samplers.</a:t>
            </a:r>
          </a:p>
          <a:p>
            <a:endParaRPr kumimoji="1" lang="en-US" altLang="zh-CN" dirty="0"/>
          </a:p>
          <a:p>
            <a:r>
              <a:rPr kumimoji="1" lang="en-US" altLang="zh-CN" dirty="0"/>
              <a:t>With all design combined, we </a:t>
            </a:r>
            <a:r>
              <a:rPr kumimoji="1" lang="en-US" altLang="zh-CN" dirty="0" err="1"/>
              <a:t>achiver</a:t>
            </a:r>
            <a:r>
              <a:rPr kumimoji="1" lang="en-US" altLang="zh-CN" dirty="0"/>
              <a:t> memory efficient, NPU </a:t>
            </a:r>
            <a:r>
              <a:rPr kumimoji="1" lang="en-US" altLang="zh-CN" dirty="0" err="1"/>
              <a:t>freidenly</a:t>
            </a:r>
            <a:r>
              <a:rPr kumimoji="1" lang="en-US" altLang="zh-CN" dirty="0"/>
              <a:t>, and high client scalability </a:t>
            </a:r>
            <a:r>
              <a:rPr kumimoji="1" lang="en-US" altLang="zh-CN" dirty="0" err="1"/>
              <a:t>fedLLM</a:t>
            </a:r>
            <a:r>
              <a:rPr kumimoji="1" lang="en-US" altLang="zh-CN" dirty="0"/>
              <a:t> tuning system without backpropagation.</a:t>
            </a:r>
          </a:p>
          <a:p>
            <a:endParaRPr kumimoji="1" lang="en-US" altLang="zh-CN" dirty="0"/>
          </a:p>
          <a:p>
            <a:r>
              <a:rPr kumimoji="1" lang="en-US" altLang="zh-CN" dirty="0"/>
              <a:t>We demonstrate its efficiency on </a:t>
            </a:r>
            <a:r>
              <a:rPr kumimoji="1" lang="en-US" altLang="zh-CN" dirty="0" err="1"/>
              <a:t>LLaMA</a:t>
            </a:r>
            <a:r>
              <a:rPr kumimoji="1" lang="en-US" altLang="zh-CN" dirty="0"/>
              <a:t> and believe it can be </a:t>
            </a:r>
            <a:r>
              <a:rPr kumimoji="1" lang="en-US" altLang="zh-CN" dirty="0" err="1"/>
              <a:t>appliced</a:t>
            </a:r>
            <a:r>
              <a:rPr kumimoji="1" lang="en-US" altLang="zh-CN" dirty="0"/>
              <a:t> to more models and be a trigger to more federated mobile </a:t>
            </a:r>
            <a:r>
              <a:rPr kumimoji="1" lang="en-US" altLang="zh-CN" dirty="0" err="1"/>
              <a:t>appilcations</a:t>
            </a:r>
            <a:r>
              <a:rPr kumimoji="1" lang="en-US" altLang="zh-CN" dirty="0"/>
              <a:t> or even general mobile training in the future.</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23</a:t>
            </a:fld>
            <a:endParaRPr kumimoji="1" lang="zh-CN" altLang="en-US"/>
          </a:p>
        </p:txBody>
      </p:sp>
    </p:spTree>
    <p:extLst>
      <p:ext uri="{BB962C8B-B14F-4D97-AF65-F5344CB8AC3E}">
        <p14:creationId xmlns:p14="http://schemas.microsoft.com/office/powerpoint/2010/main" val="3112620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That’s all technical part of our work. The final slide  is about our code, we have earned three badges to confirm the reproducible of our system. </a:t>
            </a:r>
          </a:p>
          <a:p>
            <a:endParaRPr kumimoji="1" lang="en-US" altLang="zh-CN" dirty="0"/>
          </a:p>
          <a:p>
            <a:r>
              <a:rPr kumimoji="1" lang="en-US" altLang="zh-CN" dirty="0"/>
              <a:t>And we also have an self-developed, open-sourced mobile inference engine to </a:t>
            </a:r>
            <a:r>
              <a:rPr kumimoji="1" lang="en-US" altLang="zh-CN" dirty="0" err="1"/>
              <a:t>delopy</a:t>
            </a:r>
            <a:r>
              <a:rPr kumimoji="1" lang="en-US" altLang="zh-CN" dirty="0"/>
              <a:t> our system into real mobile devices.</a:t>
            </a:r>
          </a:p>
          <a:p>
            <a:endParaRPr kumimoji="1" lang="en-US" altLang="zh-CN" dirty="0"/>
          </a:p>
          <a:p>
            <a:r>
              <a:rPr kumimoji="1" lang="en-US" altLang="zh-CN" dirty="0"/>
              <a:t>Recently, we have </a:t>
            </a:r>
            <a:r>
              <a:rPr kumimoji="1" lang="en-US" altLang="zh-CN" dirty="0" err="1"/>
              <a:t>realsede</a:t>
            </a:r>
            <a:r>
              <a:rPr kumimoji="1" lang="en-US" altLang="zh-CN" dirty="0"/>
              <a:t> the NPU inference support for LLMs in our engine, please scan the QR code to try our codes. </a:t>
            </a:r>
            <a:r>
              <a:rPr kumimoji="1" lang="en-US" altLang="zh-CN" dirty="0" err="1"/>
              <a:t>Thnaks</a:t>
            </a:r>
            <a:r>
              <a:rPr kumimoji="1" lang="en-US" altLang="zh-CN" dirty="0"/>
              <a:t> for </a:t>
            </a:r>
            <a:r>
              <a:rPr kumimoji="1" lang="en-US" altLang="zh-CN" dirty="0" err="1"/>
              <a:t>listeninbg</a:t>
            </a:r>
            <a:r>
              <a:rPr kumimoji="1" lang="en-US" altLang="zh-CN" dirty="0"/>
              <a:t> and I will be happy to </a:t>
            </a:r>
            <a:r>
              <a:rPr kumimoji="1" lang="en-US" altLang="zh-CN" dirty="0" err="1"/>
              <a:t>answr</a:t>
            </a:r>
            <a:r>
              <a:rPr kumimoji="1" lang="en-US" altLang="zh-CN" dirty="0"/>
              <a:t> any questions.</a:t>
            </a:r>
          </a:p>
          <a:p>
            <a:endParaRPr kumimoji="1" lang="en-US" altLang="zh-CN" dirty="0"/>
          </a:p>
          <a:p>
            <a:endParaRPr kumimoji="1" lang="en-US" altLang="zh-CN" dirty="0"/>
          </a:p>
          <a:p>
            <a:r>
              <a:rPr kumimoji="1" lang="zh-CN" altLang="en-US" dirty="0"/>
              <a:t>数据是仿真的，</a:t>
            </a:r>
            <a:endParaRPr kumimoji="1" lang="en-US" altLang="zh-CN" dirty="0"/>
          </a:p>
          <a:p>
            <a:r>
              <a:rPr kumimoji="1" lang="en-US" altLang="zh-CN" dirty="0"/>
              <a:t>Cite</a:t>
            </a:r>
            <a:r>
              <a:rPr kumimoji="1" lang="zh-CN" altLang="en-US" dirty="0"/>
              <a:t> 大亮的</a:t>
            </a:r>
            <a:r>
              <a:rPr kumimoji="1" lang="en-US" altLang="zh-CN" dirty="0" err="1"/>
              <a:t>npu</a:t>
            </a:r>
            <a:r>
              <a:rPr kumimoji="1" lang="zh-CN" altLang="en-US" dirty="0"/>
              <a:t>的</a:t>
            </a:r>
            <a:r>
              <a:rPr kumimoji="1" lang="en-US" altLang="zh-CN" dirty="0" err="1"/>
              <a:t>mllm</a:t>
            </a:r>
            <a:r>
              <a:rPr kumimoji="1" lang="zh-CN" altLang="en-US" dirty="0"/>
              <a:t>的框架，放一个链接</a:t>
            </a:r>
            <a:endParaRPr kumimoji="1" lang="en-US" altLang="zh-CN" dirty="0"/>
          </a:p>
          <a:p>
            <a:r>
              <a:rPr kumimoji="1" lang="en-US" altLang="zh-CN" dirty="0" err="1"/>
              <a:t>Arxiv</a:t>
            </a:r>
            <a:r>
              <a:rPr kumimoji="1" lang="zh-CN" altLang="en-US" dirty="0"/>
              <a:t> 是否</a:t>
            </a:r>
            <a:r>
              <a:rPr kumimoji="1" lang="en-US" altLang="zh-CN" dirty="0"/>
              <a:t>online</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24</a:t>
            </a:fld>
            <a:endParaRPr kumimoji="1" lang="zh-CN" altLang="en-US"/>
          </a:p>
        </p:txBody>
      </p:sp>
    </p:spTree>
    <p:extLst>
      <p:ext uri="{BB962C8B-B14F-4D97-AF65-F5344CB8AC3E}">
        <p14:creationId xmlns:p14="http://schemas.microsoft.com/office/powerpoint/2010/main" val="3919358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However, such a good vision has some fatal drawbacks.</a:t>
            </a:r>
          </a:p>
          <a:p>
            <a:endParaRPr kumimoji="1" lang="en-US" altLang="zh-CN" dirty="0"/>
          </a:p>
          <a:p>
            <a:r>
              <a:rPr kumimoji="1" lang="en-US" altLang="zh-CN" dirty="0"/>
              <a:t>First, it needs to run LLMs training on the edge devices, which is </a:t>
            </a:r>
            <a:r>
              <a:rPr kumimoji="1" lang="en-US" altLang="zh-CN" dirty="0" err="1"/>
              <a:t>ususally</a:t>
            </a:r>
            <a:r>
              <a:rPr kumimoji="1" lang="en-US" altLang="zh-CN" dirty="0"/>
              <a:t> memory limited. </a:t>
            </a:r>
          </a:p>
          <a:p>
            <a:endParaRPr kumimoji="1" lang="en-US" altLang="zh-CN" dirty="0"/>
          </a:p>
          <a:p>
            <a:r>
              <a:rPr kumimoji="1" lang="en-US" altLang="zh-CN" dirty="0"/>
              <a:t>So Training LLMs will lead to an unaffordable memory footprint.</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2</a:t>
            </a:fld>
            <a:endParaRPr kumimoji="1" lang="zh-CN" altLang="en-US"/>
          </a:p>
        </p:txBody>
      </p:sp>
    </p:spTree>
    <p:extLst>
      <p:ext uri="{BB962C8B-B14F-4D97-AF65-F5344CB8AC3E}">
        <p14:creationId xmlns:p14="http://schemas.microsoft.com/office/powerpoint/2010/main" val="2871592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second, is about the hardware compatibility. </a:t>
            </a:r>
          </a:p>
          <a:p>
            <a:endParaRPr kumimoji="1" lang="en-US" altLang="zh-CN" dirty="0"/>
          </a:p>
          <a:p>
            <a:r>
              <a:rPr kumimoji="1" lang="en-US" altLang="zh-CN" dirty="0"/>
              <a:t>As we all know, there are continuously new accelerators on the mobile devices, such as neural processing units NPU.</a:t>
            </a:r>
          </a:p>
          <a:p>
            <a:endParaRPr kumimoji="1" lang="en-US" altLang="zh-CN" dirty="0"/>
          </a:p>
          <a:p>
            <a:r>
              <a:rPr kumimoji="1" lang="en-US" altLang="zh-CN" dirty="0"/>
              <a:t>It can process the data up to 30 times faster than CPU and its speed up </a:t>
            </a:r>
            <a:r>
              <a:rPr kumimoji="1" lang="en-US" altLang="zh-CN" dirty="0" err="1"/>
              <a:t>adavantge</a:t>
            </a:r>
            <a:r>
              <a:rPr kumimoji="1" lang="en-US" altLang="zh-CN" dirty="0"/>
              <a:t> over </a:t>
            </a:r>
            <a:r>
              <a:rPr kumimoji="1" lang="en-US" altLang="zh-CN" dirty="0" err="1"/>
              <a:t>cpu</a:t>
            </a:r>
            <a:r>
              <a:rPr kumimoji="1" lang="en-US" altLang="zh-CN" dirty="0"/>
              <a:t> is nearly linearly </a:t>
            </a:r>
            <a:r>
              <a:rPr kumimoji="1" lang="en-US" altLang="zh-CN" dirty="0" err="1"/>
              <a:t>incresing</a:t>
            </a:r>
            <a:r>
              <a:rPr kumimoji="1" lang="en-US" altLang="zh-CN" dirty="0"/>
              <a:t> over the years.</a:t>
            </a:r>
          </a:p>
          <a:p>
            <a:endParaRPr kumimoji="1" lang="en-US" altLang="zh-CN" dirty="0"/>
          </a:p>
          <a:p>
            <a:r>
              <a:rPr kumimoji="1" lang="en-US" altLang="zh-CN" dirty="0"/>
              <a:t>Ideally, with NPU, we can compute very resource -efficiently on the mobile devices.</a:t>
            </a:r>
          </a:p>
          <a:p>
            <a:endParaRPr kumimoji="1" lang="en-US" altLang="zh-CN" dirty="0"/>
          </a:p>
          <a:p>
            <a:r>
              <a:rPr kumimoji="1" lang="en-US" altLang="zh-CN" dirty="0"/>
              <a:t>However, </a:t>
            </a:r>
            <a:r>
              <a:rPr kumimoji="1" lang="en-US" altLang="zh-CN" dirty="0" err="1"/>
              <a:t>unfortunatedly</a:t>
            </a:r>
            <a:r>
              <a:rPr kumimoji="1" lang="en-US" altLang="zh-CN" dirty="0"/>
              <a:t>, for current NPUs, it does not support many of the training operators.</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3</a:t>
            </a:fld>
            <a:endParaRPr kumimoji="1" lang="zh-CN" altLang="en-US"/>
          </a:p>
        </p:txBody>
      </p:sp>
    </p:spTree>
    <p:extLst>
      <p:ext uri="{BB962C8B-B14F-4D97-AF65-F5344CB8AC3E}">
        <p14:creationId xmlns:p14="http://schemas.microsoft.com/office/powerpoint/2010/main" val="1326435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last is a special issue for federated learning .</a:t>
            </a:r>
          </a:p>
          <a:p>
            <a:endParaRPr kumimoji="1" lang="en-US" altLang="zh-CN" dirty="0"/>
          </a:p>
          <a:p>
            <a:r>
              <a:rPr kumimoji="1" lang="en-US" altLang="zh-CN" dirty="0"/>
              <a:t>During our experiments, we find that even we have </a:t>
            </a:r>
            <a:r>
              <a:rPr kumimoji="1" lang="en-US" altLang="zh-CN" dirty="0" err="1"/>
              <a:t>thousans</a:t>
            </a:r>
            <a:r>
              <a:rPr kumimoji="1" lang="en-US" altLang="zh-CN" dirty="0"/>
              <a:t> of clients simultaneously, not all of them can contribute to the model training.</a:t>
            </a:r>
          </a:p>
          <a:p>
            <a:endParaRPr kumimoji="1" lang="en-US" altLang="zh-CN" dirty="0"/>
          </a:p>
          <a:p>
            <a:r>
              <a:rPr kumimoji="1" lang="en-US" altLang="zh-CN" dirty="0"/>
              <a:t>For example, using 20 clients per round is enough to saturate the learning knowledge of each gradient updating.</a:t>
            </a:r>
          </a:p>
          <a:p>
            <a:endParaRPr kumimoji="1" lang="en-US" altLang="zh-CN" dirty="0"/>
          </a:p>
          <a:p>
            <a:r>
              <a:rPr kumimoji="1" lang="en-US" altLang="zh-CN" dirty="0"/>
              <a:t>And this issue can be traced back to the </a:t>
            </a:r>
            <a:r>
              <a:rPr kumimoji="1" lang="en-US" altLang="zh-CN" dirty="0" err="1"/>
              <a:t>scalibility</a:t>
            </a:r>
            <a:r>
              <a:rPr kumimoji="1" lang="en-US" altLang="zh-CN" dirty="0"/>
              <a:t> issue of batching.</a:t>
            </a:r>
          </a:p>
          <a:p>
            <a:endParaRPr kumimoji="1" lang="en-US" altLang="zh-CN" dirty="0"/>
          </a:p>
          <a:p>
            <a:r>
              <a:rPr kumimoji="1" lang="en-US" altLang="zh-CN" dirty="0"/>
              <a:t>We have more explanations of this issue in the paper, you can refer to it for more details.</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4</a:t>
            </a:fld>
            <a:endParaRPr kumimoji="1" lang="zh-CN" altLang="en-US"/>
          </a:p>
        </p:txBody>
      </p:sp>
    </p:spTree>
    <p:extLst>
      <p:ext uri="{BB962C8B-B14F-4D97-AF65-F5344CB8AC3E}">
        <p14:creationId xmlns:p14="http://schemas.microsoft.com/office/powerpoint/2010/main" val="3314119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we attribute all of these issues to the backpropagation-based gradient computing.</a:t>
            </a:r>
          </a:p>
          <a:p>
            <a:endParaRPr kumimoji="1" lang="en-US" altLang="zh-CN" dirty="0"/>
          </a:p>
          <a:p>
            <a:r>
              <a:rPr kumimoji="1" lang="en-US" altLang="zh-CN" dirty="0"/>
              <a:t>Because during inference, we do not have </a:t>
            </a:r>
            <a:r>
              <a:rPr kumimoji="1" lang="en-US" altLang="zh-CN" dirty="0" err="1"/>
              <a:t>graidient</a:t>
            </a:r>
            <a:r>
              <a:rPr kumimoji="1" lang="en-US" altLang="zh-CN" dirty="0"/>
              <a:t> updating right. </a:t>
            </a:r>
          </a:p>
          <a:p>
            <a:r>
              <a:rPr kumimoji="1" lang="en-US" altLang="zh-CN" dirty="0"/>
              <a:t>and as a result, it's memory usage is smaller because it does not need to store those intermediate activations, it has a better </a:t>
            </a:r>
            <a:r>
              <a:rPr kumimoji="1" lang="en-US" altLang="zh-CN" dirty="0" err="1"/>
              <a:t>hardward</a:t>
            </a:r>
            <a:r>
              <a:rPr kumimoji="1" lang="en-US" altLang="zh-CN" dirty="0"/>
              <a:t> </a:t>
            </a:r>
            <a:r>
              <a:rPr kumimoji="1" lang="en-US" altLang="zh-CN" dirty="0" err="1"/>
              <a:t>compatiblity</a:t>
            </a:r>
            <a:r>
              <a:rPr kumimoji="1" lang="en-US" altLang="zh-CN" dirty="0"/>
              <a:t> with a lot of advanced optimizations from the </a:t>
            </a:r>
            <a:r>
              <a:rPr kumimoji="1" lang="en-US" altLang="zh-CN" dirty="0" err="1"/>
              <a:t>hardward</a:t>
            </a:r>
            <a:r>
              <a:rPr kumimoji="1" lang="en-US" altLang="zh-CN" dirty="0"/>
              <a:t> companies.</a:t>
            </a:r>
          </a:p>
          <a:p>
            <a:endParaRPr kumimoji="1" lang="en-US" altLang="zh-CN" dirty="0"/>
          </a:p>
          <a:p>
            <a:r>
              <a:rPr kumimoji="1" lang="en-US" altLang="zh-CN" dirty="0"/>
              <a:t>So we are thinking about, is there a way that can be an alternative to the BP-based training. Or just say, is there a way to do the BP-free training.</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5</a:t>
            </a:fld>
            <a:endParaRPr kumimoji="1" lang="zh-CN" altLang="en-US"/>
          </a:p>
        </p:txBody>
      </p:sp>
    </p:spTree>
    <p:extLst>
      <p:ext uri="{BB962C8B-B14F-4D97-AF65-F5344CB8AC3E}">
        <p14:creationId xmlns:p14="http://schemas.microsoft.com/office/powerpoint/2010/main" val="585907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Fortunately, previous mathematics literatures have pointed this way out.</a:t>
            </a:r>
          </a:p>
          <a:p>
            <a:endParaRPr kumimoji="1" lang="en-US" altLang="zh-CN" dirty="0"/>
          </a:p>
          <a:p>
            <a:r>
              <a:rPr kumimoji="1" lang="en-US" altLang="zh-CN" dirty="0"/>
              <a:t>As shown in the timeline, I listed the main milestone of BP-free training.</a:t>
            </a:r>
          </a:p>
          <a:p>
            <a:endParaRPr kumimoji="1" lang="en-US" altLang="zh-CN" dirty="0"/>
          </a:p>
          <a:p>
            <a:r>
              <a:rPr kumimoji="1" lang="en-US" altLang="zh-CN" dirty="0"/>
              <a:t>From nineteen eighty-eight</a:t>
            </a:r>
            <a:r>
              <a:rPr kumimoji="1" lang="zh-CN" altLang="en-US" dirty="0"/>
              <a:t>， </a:t>
            </a:r>
            <a:r>
              <a:rPr kumimoji="1" lang="en-US" altLang="zh-CN" dirty="0" err="1"/>
              <a:t>charles</a:t>
            </a:r>
            <a:r>
              <a:rPr kumimoji="1" lang="zh-CN" altLang="en-US" dirty="0"/>
              <a:t> </a:t>
            </a:r>
            <a:r>
              <a:rPr kumimoji="1" lang="en-US" altLang="zh-CN" dirty="0"/>
              <a:t>first</a:t>
            </a:r>
            <a:r>
              <a:rPr kumimoji="1" lang="zh-CN" altLang="en-US" dirty="0"/>
              <a:t> </a:t>
            </a:r>
            <a:r>
              <a:rPr kumimoji="1" lang="en-US" altLang="zh-CN" dirty="0"/>
              <a:t>propose</a:t>
            </a:r>
            <a:r>
              <a:rPr kumimoji="1" lang="zh-CN" altLang="en-US" dirty="0"/>
              <a:t> </a:t>
            </a:r>
            <a:r>
              <a:rPr kumimoji="1" lang="en-US" altLang="zh-CN" dirty="0"/>
              <a:t>the methods that estimate the mean of a multivariate normal distribution.</a:t>
            </a:r>
          </a:p>
          <a:p>
            <a:endParaRPr kumimoji="1" lang="en-US" altLang="zh-CN" dirty="0"/>
          </a:p>
          <a:p>
            <a:r>
              <a:rPr kumimoji="1" lang="en-US" altLang="zh-CN" dirty="0"/>
              <a:t>After that, a </a:t>
            </a:r>
            <a:r>
              <a:rPr kumimoji="1" lang="en-US" altLang="zh-CN" dirty="0" err="1"/>
              <a:t>seires</a:t>
            </a:r>
            <a:r>
              <a:rPr kumimoji="1" lang="en-US" altLang="zh-CN" dirty="0"/>
              <a:t> of zero-order optimizations are proposed and continuously studied. But BP-based methods becomes the mainstream and quickly developed due to its precise gradient computation.</a:t>
            </a:r>
          </a:p>
          <a:p>
            <a:endParaRPr kumimoji="1" lang="en-US" altLang="zh-CN" dirty="0"/>
          </a:p>
          <a:p>
            <a:r>
              <a:rPr kumimoji="1" lang="en-US" altLang="zh-CN" dirty="0"/>
              <a:t>Recently, in 2022, Prof. </a:t>
            </a:r>
            <a:r>
              <a:rPr kumimoji="1" lang="en-US" altLang="zh-CN" dirty="0" err="1"/>
              <a:t>hinton</a:t>
            </a:r>
            <a:r>
              <a:rPr kumimoji="1" lang="en-US" altLang="zh-CN" dirty="0"/>
              <a:t>, who starts the deep learning research, proposes an forward-forward algorithm to re-catch researchers’ </a:t>
            </a:r>
            <a:r>
              <a:rPr kumimoji="1" lang="en-US" altLang="zh-CN" dirty="0" err="1"/>
              <a:t>eys</a:t>
            </a:r>
            <a:r>
              <a:rPr kumimoji="1" lang="en-US" altLang="zh-CN" dirty="0"/>
              <a:t>.</a:t>
            </a:r>
          </a:p>
          <a:p>
            <a:endParaRPr kumimoji="1" lang="en-US" altLang="zh-CN" dirty="0"/>
          </a:p>
          <a:p>
            <a:r>
              <a:rPr kumimoji="1" lang="en-US" altLang="zh-CN" dirty="0"/>
              <a:t>Some new methods that are better fit the deep learning models are proposed after that.</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6</a:t>
            </a:fld>
            <a:endParaRPr kumimoji="1" lang="zh-CN" altLang="en-US"/>
          </a:p>
        </p:txBody>
      </p:sp>
    </p:spTree>
    <p:extLst>
      <p:ext uri="{BB962C8B-B14F-4D97-AF65-F5344CB8AC3E}">
        <p14:creationId xmlns:p14="http://schemas.microsoft.com/office/powerpoint/2010/main" val="1567903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work, we choose one of them, that is forward gradient, as our algorithm foundation.</a:t>
            </a:r>
          </a:p>
          <a:p>
            <a:endParaRPr kumimoji="1" lang="en-US" altLang="zh-CN" dirty="0"/>
          </a:p>
          <a:p>
            <a:r>
              <a:rPr kumimoji="1" lang="en-US" altLang="zh-CN" dirty="0"/>
              <a:t>So let me quick introduce this method.</a:t>
            </a:r>
          </a:p>
          <a:p>
            <a:endParaRPr kumimoji="1" lang="en-US" altLang="zh-CN" dirty="0"/>
          </a:p>
          <a:p>
            <a:r>
              <a:rPr kumimoji="1" lang="en-US" altLang="zh-CN" dirty="0"/>
              <a:t>As you can see, here is the BP-based gradients, or we can just call them as true gradients for simplicity. I skip the detail about how to compute it because we have a lot of materials to ref, right.</a:t>
            </a:r>
          </a:p>
          <a:p>
            <a:endParaRPr kumimoji="1" lang="en-US" altLang="zh-CN" dirty="0"/>
          </a:p>
          <a:p>
            <a:r>
              <a:rPr kumimoji="1" lang="en-US" altLang="zh-CN" dirty="0"/>
              <a:t>And I just want to show how forward gradients can estimate those true gradients.</a:t>
            </a:r>
          </a:p>
          <a:p>
            <a:endParaRPr kumimoji="1" lang="en-US" altLang="zh-CN" dirty="0"/>
          </a:p>
          <a:p>
            <a:r>
              <a:rPr kumimoji="1" lang="en-US" altLang="zh-CN" dirty="0"/>
              <a:t>First, we will generate some perturbations v in different directions.</a:t>
            </a:r>
          </a:p>
          <a:p>
            <a:endParaRPr kumimoji="1" lang="en-US" altLang="zh-CN" dirty="0"/>
          </a:p>
          <a:p>
            <a:r>
              <a:rPr kumimoji="1" lang="en-US" altLang="zh-CN" dirty="0"/>
              <a:t>These are the yellow arrows.</a:t>
            </a:r>
          </a:p>
          <a:p>
            <a:endParaRPr kumimoji="1" lang="en-US" altLang="zh-CN" dirty="0"/>
          </a:p>
          <a:p>
            <a:r>
              <a:rPr kumimoji="1" lang="en-US" altLang="zh-CN" dirty="0"/>
              <a:t>Then we will add those perturbations to the model weights and see how it acts.</a:t>
            </a:r>
          </a:p>
          <a:p>
            <a:endParaRPr kumimoji="1" lang="en-US" altLang="zh-CN" dirty="0"/>
          </a:p>
          <a:p>
            <a:r>
              <a:rPr kumimoji="1" lang="en-US" altLang="zh-CN" dirty="0"/>
              <a:t>The concrete way is to see the variation of the loss </a:t>
            </a:r>
            <a:r>
              <a:rPr kumimoji="1" lang="en-US" altLang="zh-CN" dirty="0" err="1"/>
              <a:t>funtion</a:t>
            </a:r>
            <a:r>
              <a:rPr kumimoji="1" lang="en-US" altLang="zh-CN" dirty="0"/>
              <a:t> F</a:t>
            </a:r>
          </a:p>
          <a:p>
            <a:endParaRPr kumimoji="1" lang="en-US" altLang="zh-CN" dirty="0"/>
          </a:p>
          <a:p>
            <a:r>
              <a:rPr kumimoji="1" lang="en-US" altLang="zh-CN" dirty="0"/>
              <a:t>That means we compute the f(theta plus hv), that is the loss with perturbated weights minus f(theta), that is the original weights, and divide the result by the a very small number h</a:t>
            </a:r>
          </a:p>
          <a:p>
            <a:endParaRPr kumimoji="1" lang="en-US" altLang="zh-CN" dirty="0"/>
          </a:p>
          <a:p>
            <a:r>
              <a:rPr kumimoji="1" lang="en-US" altLang="zh-CN" dirty="0"/>
              <a:t>It is just like a numerical way to compute the directional differential</a:t>
            </a:r>
          </a:p>
          <a:p>
            <a:endParaRPr kumimoji="1" lang="en-US" altLang="zh-CN" dirty="0"/>
          </a:p>
          <a:p>
            <a:r>
              <a:rPr kumimoji="1" lang="en-US" altLang="zh-CN" dirty="0"/>
              <a:t>After that, we multiply the computed directional differential with </a:t>
            </a:r>
            <a:r>
              <a:rPr kumimoji="1" lang="en-US" altLang="zh-CN" dirty="0" err="1"/>
              <a:t>perturabtion</a:t>
            </a:r>
            <a:r>
              <a:rPr kumimoji="1" lang="en-US" altLang="zh-CN" dirty="0"/>
              <a:t> v to gain the forward gradient.</a:t>
            </a:r>
          </a:p>
          <a:p>
            <a:endParaRPr kumimoji="1" lang="en-US" altLang="zh-CN" dirty="0"/>
          </a:p>
          <a:p>
            <a:r>
              <a:rPr kumimoji="1" lang="en-US" altLang="zh-CN" dirty="0"/>
              <a:t>That is a little complex right.</a:t>
            </a:r>
          </a:p>
          <a:p>
            <a:endParaRPr kumimoji="1" lang="en-US" altLang="zh-CN" dirty="0"/>
          </a:p>
          <a:p>
            <a:r>
              <a:rPr kumimoji="1" lang="en-US" altLang="zh-CN" dirty="0"/>
              <a:t>In a word, just do three steps, </a:t>
            </a:r>
          </a:p>
          <a:p>
            <a:r>
              <a:rPr kumimoji="1" lang="en-US" altLang="zh-CN" dirty="0"/>
              <a:t>1. execute the inference with original model weights, that means without any perturbations</a:t>
            </a:r>
          </a:p>
          <a:p>
            <a:r>
              <a:rPr kumimoji="1" lang="en-US" altLang="zh-CN" dirty="0"/>
              <a:t>2. generate the </a:t>
            </a:r>
            <a:r>
              <a:rPr kumimoji="1" lang="en-US" altLang="zh-CN" dirty="0" err="1"/>
              <a:t>perturations</a:t>
            </a:r>
            <a:endParaRPr kumimoji="1" lang="en-US" altLang="zh-CN" dirty="0"/>
          </a:p>
          <a:p>
            <a:r>
              <a:rPr kumimoji="1" lang="en-US" altLang="zh-CN" dirty="0"/>
              <a:t>3. execute the inference with perturbated model weights and see the difference.</a:t>
            </a:r>
          </a:p>
          <a:p>
            <a:r>
              <a:rPr kumimoji="1" lang="en-US" altLang="zh-CN" dirty="0"/>
              <a:t>After that, you will obtain an estimated gradient.</a:t>
            </a:r>
          </a:p>
          <a:p>
            <a:endParaRPr kumimoji="1" lang="en-US" altLang="zh-CN" dirty="0"/>
          </a:p>
          <a:p>
            <a:endParaRPr kumimoji="1" lang="en-US" altLang="zh-CN" dirty="0"/>
          </a:p>
          <a:p>
            <a:endParaRPr kumimoji="1" lang="en-US" altLang="zh-CN" dirty="0"/>
          </a:p>
          <a:p>
            <a:r>
              <a:rPr kumimoji="1" lang="zh-CN" altLang="en-US" dirty="0"/>
              <a:t>放大一些什么事</a:t>
            </a:r>
            <a:r>
              <a:rPr kumimoji="1" lang="en-US" altLang="zh-CN" dirty="0"/>
              <a:t>perturbation</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7</a:t>
            </a:fld>
            <a:endParaRPr kumimoji="1" lang="zh-CN" altLang="en-US"/>
          </a:p>
        </p:txBody>
      </p:sp>
    </p:spTree>
    <p:extLst>
      <p:ext uri="{BB962C8B-B14F-4D97-AF65-F5344CB8AC3E}">
        <p14:creationId xmlns:p14="http://schemas.microsoft.com/office/powerpoint/2010/main" val="378858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Atop on forward gradient or perturbated inference, we implement our system </a:t>
            </a:r>
            <a:r>
              <a:rPr kumimoji="1" lang="en-US" altLang="zh-CN" dirty="0" err="1"/>
              <a:t>fwdllm</a:t>
            </a:r>
            <a:endParaRPr kumimoji="1" lang="en-US" altLang="zh-CN" dirty="0"/>
          </a:p>
          <a:p>
            <a:endParaRPr kumimoji="1" lang="en-US" altLang="zh-CN" dirty="0"/>
          </a:p>
          <a:p>
            <a:r>
              <a:rPr kumimoji="1" lang="en-US" altLang="zh-CN" dirty="0"/>
              <a:t>As I said, different from traditional backward propagation based federated learning system</a:t>
            </a:r>
          </a:p>
          <a:p>
            <a:endParaRPr kumimoji="1" lang="en-US" altLang="zh-CN" dirty="0"/>
          </a:p>
          <a:p>
            <a:r>
              <a:rPr kumimoji="1" lang="en-US" altLang="zh-CN" dirty="0"/>
              <a:t>forward only federated learning system is memory efficient, </a:t>
            </a:r>
          </a:p>
          <a:p>
            <a:endParaRPr kumimoji="1" lang="en-US" altLang="zh-CN" dirty="0"/>
          </a:p>
          <a:p>
            <a:r>
              <a:rPr kumimoji="1" lang="en-US" altLang="zh-CN" dirty="0"/>
              <a:t>and is </a:t>
            </a:r>
            <a:r>
              <a:rPr kumimoji="1" lang="en-US" altLang="zh-CN" dirty="0" err="1"/>
              <a:t>hardward</a:t>
            </a:r>
            <a:r>
              <a:rPr kumimoji="1" lang="en-US" altLang="zh-CN" dirty="0"/>
              <a:t>-friendly because it only needs to do the inference.</a:t>
            </a:r>
          </a:p>
          <a:p>
            <a:endParaRPr kumimoji="1" lang="en-US" altLang="zh-CN" dirty="0"/>
          </a:p>
          <a:p>
            <a:r>
              <a:rPr kumimoji="1" lang="en-US" altLang="zh-CN" dirty="0"/>
              <a:t>And plus that, it is very </a:t>
            </a:r>
            <a:r>
              <a:rPr kumimoji="1" lang="en-US" altLang="zh-CN" dirty="0" err="1"/>
              <a:t>scalible</a:t>
            </a:r>
            <a:r>
              <a:rPr kumimoji="1" lang="en-US" altLang="zh-CN" dirty="0"/>
              <a:t> from the perspective of involving more clients.</a:t>
            </a:r>
          </a:p>
          <a:p>
            <a:endParaRPr kumimoji="1" lang="en-US" altLang="zh-CN" dirty="0"/>
          </a:p>
          <a:p>
            <a:r>
              <a:rPr kumimoji="1" lang="en-US" altLang="zh-CN" dirty="0"/>
              <a:t>because with more clients, you can have more </a:t>
            </a:r>
            <a:r>
              <a:rPr kumimoji="1" lang="en-US" altLang="zh-CN" dirty="0" err="1"/>
              <a:t>pertrubations</a:t>
            </a:r>
            <a:r>
              <a:rPr kumimoji="1" lang="en-US" altLang="zh-CN" dirty="0"/>
              <a:t>, then you can have a more accurate estimation of the gradient</a:t>
            </a:r>
            <a:endParaRPr kumimoji="1" lang="zh-CN" altLang="en-US" dirty="0"/>
          </a:p>
        </p:txBody>
      </p:sp>
      <p:sp>
        <p:nvSpPr>
          <p:cNvPr id="4" name="灯片编号占位符 3"/>
          <p:cNvSpPr>
            <a:spLocks noGrp="1"/>
          </p:cNvSpPr>
          <p:nvPr>
            <p:ph type="sldNum" sz="quarter" idx="5"/>
          </p:nvPr>
        </p:nvSpPr>
        <p:spPr/>
        <p:txBody>
          <a:bodyPr/>
          <a:lstStyle/>
          <a:p>
            <a:fld id="{E32439FE-5159-784F-AB51-2D273B2BED20}" type="slidenum">
              <a:rPr kumimoji="1" lang="zh-CN" altLang="en-US" smtClean="0"/>
              <a:t>8</a:t>
            </a:fld>
            <a:endParaRPr kumimoji="1" lang="zh-CN" altLang="en-US"/>
          </a:p>
        </p:txBody>
      </p:sp>
    </p:spTree>
    <p:extLst>
      <p:ext uri="{BB962C8B-B14F-4D97-AF65-F5344CB8AC3E}">
        <p14:creationId xmlns:p14="http://schemas.microsoft.com/office/powerpoint/2010/main" val="338858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3719E-A4A1-D213-E86B-1BA4B362708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FFC80C5E-908F-E1DB-BDAC-113297B262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Tree>
    <p:extLst>
      <p:ext uri="{BB962C8B-B14F-4D97-AF65-F5344CB8AC3E}">
        <p14:creationId xmlns:p14="http://schemas.microsoft.com/office/powerpoint/2010/main" val="396972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A4AF990-D2F1-6DE4-91E3-4889AC493789}"/>
              </a:ext>
            </a:extLst>
          </p:cNvPr>
          <p:cNvSpPr>
            <a:spLocks noGrp="1"/>
          </p:cNvSpPr>
          <p:nvPr>
            <p:ph type="dt" sz="half" idx="10"/>
          </p:nvPr>
        </p:nvSpPr>
        <p:spPr/>
        <p:txBody>
          <a:bodyPr/>
          <a:lstStyle>
            <a:lvl1pPr algn="ctr">
              <a:defRPr sz="1800" b="0" i="0">
                <a:solidFill>
                  <a:schemeClr val="tx1"/>
                </a:solidFill>
                <a:latin typeface="Microsoft YaHei" panose="020B0503020204020204" pitchFamily="34" charset="-122"/>
                <a:ea typeface="Microsoft YaHei" panose="020B0503020204020204" pitchFamily="34" charset="-122"/>
              </a:defRPr>
            </a:lvl1pPr>
          </a:lstStyle>
          <a:p>
            <a:r>
              <a:rPr kumimoji="1" lang="en-US" altLang="zh-CN"/>
              <a:t>Dongqi Cai, BUPT</a:t>
            </a:r>
            <a:endParaRPr kumimoji="1" lang="zh-CN" altLang="en-US" dirty="0"/>
          </a:p>
        </p:txBody>
      </p:sp>
      <p:sp>
        <p:nvSpPr>
          <p:cNvPr id="4" name="页脚占位符 3">
            <a:extLst>
              <a:ext uri="{FF2B5EF4-FFF2-40B4-BE49-F238E27FC236}">
                <a16:creationId xmlns:a16="http://schemas.microsoft.com/office/drawing/2014/main" id="{6B10191A-B9C6-C978-1EAC-600A37376E92}"/>
              </a:ext>
            </a:extLst>
          </p:cNvPr>
          <p:cNvSpPr>
            <a:spLocks noGrp="1"/>
          </p:cNvSpPr>
          <p:nvPr>
            <p:ph type="ftr" sz="quarter" idx="11"/>
          </p:nvPr>
        </p:nvSpPr>
        <p:spPr/>
        <p:txBody>
          <a:bodyPr/>
          <a:lstStyle>
            <a:lvl1pPr>
              <a:defRPr sz="1800" b="0" i="0">
                <a:solidFill>
                  <a:schemeClr val="tx1"/>
                </a:solidFill>
                <a:latin typeface="Microsoft YaHei" panose="020B0503020204020204" pitchFamily="34" charset="-122"/>
                <a:ea typeface="Microsoft YaHei" panose="020B0503020204020204" pitchFamily="34" charset="-122"/>
              </a:defRPr>
            </a:lvl1pPr>
          </a:lstStyle>
          <a:p>
            <a:r>
              <a:rPr kumimoji="1" lang="en-GB" altLang="zh-CN" dirty="0" err="1"/>
              <a:t>FwdLLM@USENIX</a:t>
            </a:r>
            <a:r>
              <a:rPr kumimoji="1" lang="en-GB" altLang="zh-CN" dirty="0"/>
              <a:t> ATC '24</a:t>
            </a:r>
            <a:endParaRPr kumimoji="1" lang="zh-CN" altLang="en-US" dirty="0"/>
          </a:p>
        </p:txBody>
      </p:sp>
      <p:sp>
        <p:nvSpPr>
          <p:cNvPr id="5" name="灯片编号占位符 4">
            <a:extLst>
              <a:ext uri="{FF2B5EF4-FFF2-40B4-BE49-F238E27FC236}">
                <a16:creationId xmlns:a16="http://schemas.microsoft.com/office/drawing/2014/main" id="{4D7AC181-0FF8-10FE-5242-5E15881EC8EA}"/>
              </a:ext>
            </a:extLst>
          </p:cNvPr>
          <p:cNvSpPr>
            <a:spLocks noGrp="1"/>
          </p:cNvSpPr>
          <p:nvPr>
            <p:ph type="sldNum" sz="quarter" idx="12"/>
          </p:nvPr>
        </p:nvSpPr>
        <p:spPr/>
        <p:txBody>
          <a:bodyPr/>
          <a:lstStyle>
            <a:lvl1pPr>
              <a:defRPr sz="1800" b="0" i="0">
                <a:solidFill>
                  <a:schemeClr val="tx1"/>
                </a:solidFill>
                <a:latin typeface="Microsoft YaHei" panose="020B0503020204020204" pitchFamily="34" charset="-122"/>
                <a:ea typeface="Microsoft YaHei" panose="020B0503020204020204" pitchFamily="34" charset="-122"/>
              </a:defRPr>
            </a:lvl1pPr>
          </a:lstStyle>
          <a:p>
            <a:fld id="{15F5CA48-F8C7-3741-BE43-81360A98132B}" type="slidenum">
              <a:rPr kumimoji="1" lang="zh-CN" altLang="en-US" smtClean="0"/>
              <a:pPr/>
              <a:t>‹#›</a:t>
            </a:fld>
            <a:r>
              <a:rPr kumimoji="1" lang="en-US" altLang="zh-CN" dirty="0"/>
              <a:t>/24</a:t>
            </a:r>
            <a:endParaRPr kumimoji="1" lang="zh-CN" altLang="en-US" dirty="0"/>
          </a:p>
        </p:txBody>
      </p:sp>
      <p:sp>
        <p:nvSpPr>
          <p:cNvPr id="7" name="标题 1">
            <a:extLst>
              <a:ext uri="{FF2B5EF4-FFF2-40B4-BE49-F238E27FC236}">
                <a16:creationId xmlns:a16="http://schemas.microsoft.com/office/drawing/2014/main" id="{9A5956C2-9893-6F77-FCD0-670C45F4AC33}"/>
              </a:ext>
            </a:extLst>
          </p:cNvPr>
          <p:cNvSpPr>
            <a:spLocks noGrp="1"/>
          </p:cNvSpPr>
          <p:nvPr>
            <p:ph type="title"/>
          </p:nvPr>
        </p:nvSpPr>
        <p:spPr>
          <a:xfrm>
            <a:off x="838200" y="24290"/>
            <a:ext cx="10515600" cy="1325563"/>
          </a:xfrm>
        </p:spPr>
        <p:txBody>
          <a:bodyPr/>
          <a:lstStyle>
            <a:lvl1pPr algn="ctr">
              <a:defRPr b="1" i="0">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cxnSp>
        <p:nvCxnSpPr>
          <p:cNvPr id="8" name="直线连接符 7">
            <a:extLst>
              <a:ext uri="{FF2B5EF4-FFF2-40B4-BE49-F238E27FC236}">
                <a16:creationId xmlns:a16="http://schemas.microsoft.com/office/drawing/2014/main" id="{CA30FC70-6680-A63E-0F17-1ECB3BF60806}"/>
              </a:ext>
            </a:extLst>
          </p:cNvPr>
          <p:cNvCxnSpPr>
            <a:cxnSpLocks/>
          </p:cNvCxnSpPr>
          <p:nvPr userDrawn="1"/>
        </p:nvCxnSpPr>
        <p:spPr>
          <a:xfrm>
            <a:off x="0" y="6180083"/>
            <a:ext cx="12192000" cy="0"/>
          </a:xfrm>
          <a:prstGeom prst="line">
            <a:avLst/>
          </a:prstGeom>
          <a:ln w="38100">
            <a:solidFill>
              <a:schemeClr val="accent1">
                <a:lumMod val="75000"/>
              </a:schemeClr>
            </a:solidFill>
          </a:ln>
        </p:spPr>
        <p:style>
          <a:lnRef idx="1">
            <a:schemeClr val="accent3"/>
          </a:lnRef>
          <a:fillRef idx="0">
            <a:schemeClr val="accent3"/>
          </a:fillRef>
          <a:effectRef idx="0">
            <a:schemeClr val="accent3"/>
          </a:effectRef>
          <a:fontRef idx="minor">
            <a:schemeClr val="tx1"/>
          </a:fontRef>
        </p:style>
      </p:cxnSp>
      <p:cxnSp>
        <p:nvCxnSpPr>
          <p:cNvPr id="10" name="直线连接符 9">
            <a:extLst>
              <a:ext uri="{FF2B5EF4-FFF2-40B4-BE49-F238E27FC236}">
                <a16:creationId xmlns:a16="http://schemas.microsoft.com/office/drawing/2014/main" id="{412CFB88-71C7-A3AC-8D80-172518050933}"/>
              </a:ext>
            </a:extLst>
          </p:cNvPr>
          <p:cNvCxnSpPr/>
          <p:nvPr userDrawn="1"/>
        </p:nvCxnSpPr>
        <p:spPr>
          <a:xfrm>
            <a:off x="0" y="1349853"/>
            <a:ext cx="12192000" cy="0"/>
          </a:xfrm>
          <a:prstGeom prst="line">
            <a:avLst/>
          </a:prstGeom>
          <a:ln w="38100">
            <a:solidFill>
              <a:schemeClr val="accent1">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2137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模型 1" descr="Earth">
                <a:extLst>
                  <a:ext uri="{FF2B5EF4-FFF2-40B4-BE49-F238E27FC236}">
                    <a16:creationId xmlns:a16="http://schemas.microsoft.com/office/drawing/2014/main" id="{5BFDB0E6-5BCE-D4DC-1455-9103DC1BC889}"/>
                  </a:ext>
                </a:extLst>
              </p:cNvPr>
              <p:cNvGraphicFramePr>
                <a:graphicFrameLocks noChangeAspect="1"/>
              </p:cNvGraphicFramePr>
              <p:nvPr userDrawn="1">
                <p:extLst>
                  <p:ext uri="{D42A27DB-BD31-4B8C-83A1-F6EECF244321}">
                    <p14:modId xmlns:p14="http://schemas.microsoft.com/office/powerpoint/2010/main" val="4242709020"/>
                  </p:ext>
                </p:extLst>
              </p:nvPr>
            </p:nvGraphicFramePr>
            <p:xfrm>
              <a:off x="-365933" y="1180066"/>
              <a:ext cx="12923865" cy="12949255"/>
            </p:xfrm>
            <a:graphic>
              <a:graphicData uri="http://schemas.microsoft.com/office/drawing/2017/model3d">
                <am3d:model3d r:embed="rId2">
                  <am3d:spPr>
                    <a:xfrm>
                      <a:off x="0" y="0"/>
                      <a:ext cx="12923865" cy="12949255"/>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5915385" ay="-3577502" az="-5995777"/>
                    <am3d:postTrans dx="0" dy="0" dz="0"/>
                  </am3d:trans>
                  <am3d:raster rName="Office3DRenderer" rVer="16.0.8326">
                    <am3d:blip r:embed="rId3"/>
                  </am3d:raster>
                  <am3d:objViewport viewportSz="235117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descr="Earth">
                <a:extLst>
                  <a:ext uri="{FF2B5EF4-FFF2-40B4-BE49-F238E27FC236}">
                    <a16:creationId xmlns:a16="http://schemas.microsoft.com/office/drawing/2014/main" id="{5BFDB0E6-5BCE-D4DC-1455-9103DC1BC889}"/>
                  </a:ext>
                </a:extLst>
              </p:cNvPr>
              <p:cNvPicPr>
                <a:picLocks noGrp="1" noRot="1" noChangeAspect="1" noMove="1" noResize="1" noEditPoints="1" noAdjustHandles="1" noChangeArrowheads="1" noChangeShapeType="1" noCrop="1"/>
              </p:cNvPicPr>
              <p:nvPr/>
            </p:nvPicPr>
            <p:blipFill>
              <a:blip r:embed="rId3"/>
              <a:stretch>
                <a:fillRect/>
              </a:stretch>
            </p:blipFill>
            <p:spPr>
              <a:xfrm>
                <a:off x="-365933" y="1180066"/>
                <a:ext cx="12923865" cy="12949255"/>
              </a:xfrm>
              <a:prstGeom prst="rect">
                <a:avLst/>
              </a:prstGeom>
            </p:spPr>
          </p:pic>
        </mc:Fallback>
      </mc:AlternateContent>
      <p:sp>
        <p:nvSpPr>
          <p:cNvPr id="6" name="矩形 5">
            <a:extLst>
              <a:ext uri="{FF2B5EF4-FFF2-40B4-BE49-F238E27FC236}">
                <a16:creationId xmlns:a16="http://schemas.microsoft.com/office/drawing/2014/main" id="{E5177D75-FAEB-61EB-D7F3-B69227FA39D9}"/>
              </a:ext>
            </a:extLst>
          </p:cNvPr>
          <p:cNvSpPr/>
          <p:nvPr userDrawn="1"/>
        </p:nvSpPr>
        <p:spPr bwMode="auto">
          <a:xfrm>
            <a:off x="-1271239" y="2943922"/>
            <a:ext cx="15254868" cy="11285034"/>
          </a:xfrm>
          <a:prstGeom prst="rect">
            <a:avLst/>
          </a:prstGeom>
          <a:gradFill>
            <a:gsLst>
              <a:gs pos="0">
                <a:srgbClr val="F9F9F9">
                  <a:alpha val="0"/>
                </a:srgbClr>
              </a:gs>
              <a:gs pos="28000">
                <a:schemeClr val="bg1">
                  <a:alpha val="80207"/>
                </a:schemeClr>
              </a:gs>
              <a:gs pos="51000">
                <a:schemeClr val="bg1"/>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sp>
        <p:nvSpPr>
          <p:cNvPr id="3" name="日期占位符 2">
            <a:extLst>
              <a:ext uri="{FF2B5EF4-FFF2-40B4-BE49-F238E27FC236}">
                <a16:creationId xmlns:a16="http://schemas.microsoft.com/office/drawing/2014/main" id="{DA4AF990-D2F1-6DE4-91E3-4889AC493789}"/>
              </a:ext>
            </a:extLst>
          </p:cNvPr>
          <p:cNvSpPr>
            <a:spLocks noGrp="1"/>
          </p:cNvSpPr>
          <p:nvPr>
            <p:ph type="dt" sz="half" idx="10"/>
          </p:nvPr>
        </p:nvSpPr>
        <p:spPr/>
        <p:txBody>
          <a:bodyPr/>
          <a:lstStyle>
            <a:lvl1pPr algn="ctr">
              <a:defRPr sz="1800" b="0" i="0">
                <a:solidFill>
                  <a:schemeClr val="tx1"/>
                </a:solidFill>
                <a:latin typeface="Microsoft YaHei" panose="020B0503020204020204" pitchFamily="34" charset="-122"/>
                <a:ea typeface="Microsoft YaHei" panose="020B0503020204020204" pitchFamily="34" charset="-122"/>
              </a:defRPr>
            </a:lvl1pPr>
          </a:lstStyle>
          <a:p>
            <a:r>
              <a:rPr kumimoji="1" lang="en-US" altLang="zh-CN"/>
              <a:t>Dongqi Cai, BUPT</a:t>
            </a:r>
            <a:endParaRPr kumimoji="1" lang="zh-CN" altLang="en-US" dirty="0"/>
          </a:p>
        </p:txBody>
      </p:sp>
      <p:sp>
        <p:nvSpPr>
          <p:cNvPr id="4" name="页脚占位符 3">
            <a:extLst>
              <a:ext uri="{FF2B5EF4-FFF2-40B4-BE49-F238E27FC236}">
                <a16:creationId xmlns:a16="http://schemas.microsoft.com/office/drawing/2014/main" id="{6B10191A-B9C6-C978-1EAC-600A37376E92}"/>
              </a:ext>
            </a:extLst>
          </p:cNvPr>
          <p:cNvSpPr>
            <a:spLocks noGrp="1"/>
          </p:cNvSpPr>
          <p:nvPr>
            <p:ph type="ftr" sz="quarter" idx="11"/>
          </p:nvPr>
        </p:nvSpPr>
        <p:spPr/>
        <p:txBody>
          <a:bodyPr/>
          <a:lstStyle>
            <a:lvl1pPr>
              <a:defRPr sz="1800" b="0" i="0">
                <a:solidFill>
                  <a:schemeClr val="tx1"/>
                </a:solidFill>
                <a:latin typeface="Microsoft YaHei" panose="020B0503020204020204" pitchFamily="34" charset="-122"/>
                <a:ea typeface="Microsoft YaHei" panose="020B0503020204020204" pitchFamily="34" charset="-122"/>
              </a:defRPr>
            </a:lvl1pPr>
          </a:lstStyle>
          <a:p>
            <a:r>
              <a:rPr kumimoji="1" lang="en-GB" altLang="zh-CN" dirty="0" err="1"/>
              <a:t>FwdLLM@USENIX</a:t>
            </a:r>
            <a:r>
              <a:rPr kumimoji="1" lang="en-GB" altLang="zh-CN" dirty="0"/>
              <a:t> ATC '24</a:t>
            </a:r>
            <a:endParaRPr kumimoji="1" lang="zh-CN" altLang="en-US" dirty="0"/>
          </a:p>
        </p:txBody>
      </p:sp>
      <p:sp>
        <p:nvSpPr>
          <p:cNvPr id="5" name="灯片编号占位符 4">
            <a:extLst>
              <a:ext uri="{FF2B5EF4-FFF2-40B4-BE49-F238E27FC236}">
                <a16:creationId xmlns:a16="http://schemas.microsoft.com/office/drawing/2014/main" id="{4D7AC181-0FF8-10FE-5242-5E15881EC8EA}"/>
              </a:ext>
            </a:extLst>
          </p:cNvPr>
          <p:cNvSpPr>
            <a:spLocks noGrp="1"/>
          </p:cNvSpPr>
          <p:nvPr>
            <p:ph type="sldNum" sz="quarter" idx="12"/>
          </p:nvPr>
        </p:nvSpPr>
        <p:spPr/>
        <p:txBody>
          <a:bodyPr/>
          <a:lstStyle>
            <a:lvl1pPr>
              <a:defRPr sz="1800" b="0" i="0">
                <a:solidFill>
                  <a:schemeClr val="tx1"/>
                </a:solidFill>
                <a:latin typeface="Microsoft YaHei" panose="020B0503020204020204" pitchFamily="34" charset="-122"/>
                <a:ea typeface="Microsoft YaHei" panose="020B0503020204020204" pitchFamily="34" charset="-122"/>
              </a:defRPr>
            </a:lvl1pPr>
          </a:lstStyle>
          <a:p>
            <a:fld id="{15F5CA48-F8C7-3741-BE43-81360A98132B}" type="slidenum">
              <a:rPr kumimoji="1" lang="zh-CN" altLang="en-US" smtClean="0"/>
              <a:pPr/>
              <a:t>‹#›</a:t>
            </a:fld>
            <a:r>
              <a:rPr kumimoji="1" lang="en-US" altLang="zh-CN" dirty="0"/>
              <a:t>/24</a:t>
            </a:r>
            <a:endParaRPr kumimoji="1" lang="zh-CN" altLang="en-US" dirty="0"/>
          </a:p>
        </p:txBody>
      </p:sp>
      <p:sp>
        <p:nvSpPr>
          <p:cNvPr id="7" name="标题 1">
            <a:extLst>
              <a:ext uri="{FF2B5EF4-FFF2-40B4-BE49-F238E27FC236}">
                <a16:creationId xmlns:a16="http://schemas.microsoft.com/office/drawing/2014/main" id="{9A5956C2-9893-6F77-FCD0-670C45F4AC33}"/>
              </a:ext>
            </a:extLst>
          </p:cNvPr>
          <p:cNvSpPr>
            <a:spLocks noGrp="1"/>
          </p:cNvSpPr>
          <p:nvPr>
            <p:ph type="title"/>
          </p:nvPr>
        </p:nvSpPr>
        <p:spPr>
          <a:xfrm>
            <a:off x="838200" y="24290"/>
            <a:ext cx="10515600" cy="1325563"/>
          </a:xfrm>
        </p:spPr>
        <p:txBody>
          <a:bodyPr/>
          <a:lstStyle>
            <a:lvl1pPr algn="ctr">
              <a:defRPr b="1" i="0">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cxnSp>
        <p:nvCxnSpPr>
          <p:cNvPr id="8" name="直线连接符 7">
            <a:extLst>
              <a:ext uri="{FF2B5EF4-FFF2-40B4-BE49-F238E27FC236}">
                <a16:creationId xmlns:a16="http://schemas.microsoft.com/office/drawing/2014/main" id="{CA30FC70-6680-A63E-0F17-1ECB3BF60806}"/>
              </a:ext>
            </a:extLst>
          </p:cNvPr>
          <p:cNvCxnSpPr>
            <a:cxnSpLocks/>
          </p:cNvCxnSpPr>
          <p:nvPr userDrawn="1"/>
        </p:nvCxnSpPr>
        <p:spPr>
          <a:xfrm>
            <a:off x="0" y="6180083"/>
            <a:ext cx="12192000" cy="0"/>
          </a:xfrm>
          <a:prstGeom prst="line">
            <a:avLst/>
          </a:prstGeom>
          <a:ln w="38100">
            <a:solidFill>
              <a:schemeClr val="accent1">
                <a:lumMod val="75000"/>
              </a:schemeClr>
            </a:solidFill>
          </a:ln>
        </p:spPr>
        <p:style>
          <a:lnRef idx="1">
            <a:schemeClr val="accent3"/>
          </a:lnRef>
          <a:fillRef idx="0">
            <a:schemeClr val="accent3"/>
          </a:fillRef>
          <a:effectRef idx="0">
            <a:schemeClr val="accent3"/>
          </a:effectRef>
          <a:fontRef idx="minor">
            <a:schemeClr val="tx1"/>
          </a:fontRef>
        </p:style>
      </p:cxnSp>
      <p:cxnSp>
        <p:nvCxnSpPr>
          <p:cNvPr id="10" name="直线连接符 9">
            <a:extLst>
              <a:ext uri="{FF2B5EF4-FFF2-40B4-BE49-F238E27FC236}">
                <a16:creationId xmlns:a16="http://schemas.microsoft.com/office/drawing/2014/main" id="{412CFB88-71C7-A3AC-8D80-172518050933}"/>
              </a:ext>
            </a:extLst>
          </p:cNvPr>
          <p:cNvCxnSpPr/>
          <p:nvPr userDrawn="1"/>
        </p:nvCxnSpPr>
        <p:spPr>
          <a:xfrm>
            <a:off x="0" y="1349853"/>
            <a:ext cx="12192000" cy="0"/>
          </a:xfrm>
          <a:prstGeom prst="line">
            <a:avLst/>
          </a:prstGeom>
          <a:ln w="38100">
            <a:solidFill>
              <a:schemeClr val="accent1">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5061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2017A64-B18E-42B0-D6CE-2FF6B61C61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6FE144F-D9B6-A5C3-1DBC-E23C14127E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56DC666-DF44-6CA1-36CC-E05DBF776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zh-CN"/>
              <a:t>Dongqi Cai, BUPT</a:t>
            </a:r>
            <a:endParaRPr kumimoji="1" lang="zh-CN" altLang="en-US"/>
          </a:p>
        </p:txBody>
      </p:sp>
      <p:sp>
        <p:nvSpPr>
          <p:cNvPr id="5" name="页脚占位符 4">
            <a:extLst>
              <a:ext uri="{FF2B5EF4-FFF2-40B4-BE49-F238E27FC236}">
                <a16:creationId xmlns:a16="http://schemas.microsoft.com/office/drawing/2014/main" id="{0E59AE99-3538-AE5E-C44B-F6E44833E3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GB" altLang="zh-CN"/>
              <a:t>FwdLLM@USENIX ATC '24</a:t>
            </a:r>
            <a:endParaRPr kumimoji="1" lang="zh-CN" altLang="en-US"/>
          </a:p>
        </p:txBody>
      </p:sp>
      <p:sp>
        <p:nvSpPr>
          <p:cNvPr id="6" name="灯片编号占位符 5">
            <a:extLst>
              <a:ext uri="{FF2B5EF4-FFF2-40B4-BE49-F238E27FC236}">
                <a16:creationId xmlns:a16="http://schemas.microsoft.com/office/drawing/2014/main" id="{D2EA74CD-1ADF-F26F-2979-7B47FF6D96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FB270-D97A-D44A-B21B-75808B67D3F1}" type="slidenum">
              <a:rPr kumimoji="1" lang="zh-CN" altLang="en-US" smtClean="0"/>
              <a:t>‹#›</a:t>
            </a:fld>
            <a:endParaRPr kumimoji="1" lang="zh-CN" altLang="en-US"/>
          </a:p>
        </p:txBody>
      </p:sp>
    </p:spTree>
    <p:extLst>
      <p:ext uri="{BB962C8B-B14F-4D97-AF65-F5344CB8AC3E}">
        <p14:creationId xmlns:p14="http://schemas.microsoft.com/office/powerpoint/2010/main" val="11120725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tags" Target="../tags/tag3.xml"/><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7.xml"/><Relationship Id="rId11" Type="http://schemas.openxmlformats.org/officeDocument/2006/relationships/image" Target="../media/image15.jpeg"/><Relationship Id="rId5" Type="http://schemas.openxmlformats.org/officeDocument/2006/relationships/slideLayout" Target="../slideLayouts/slideLayout2.xml"/><Relationship Id="rId10" Type="http://schemas.openxmlformats.org/officeDocument/2006/relationships/image" Target="../media/image14.jpeg"/><Relationship Id="rId4" Type="http://schemas.openxmlformats.org/officeDocument/2006/relationships/tags" Target="../tags/tag4.xml"/><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D2FF437-13D6-61D4-0063-A8592EBA5713}"/>
              </a:ext>
            </a:extLst>
          </p:cNvPr>
          <p:cNvPicPr>
            <a:picLocks noChangeAspect="1"/>
          </p:cNvPicPr>
          <p:nvPr/>
        </p:nvPicPr>
        <p:blipFill rotWithShape="1">
          <a:blip r:embed="rId3">
            <a:alphaModFix amt="10000"/>
          </a:blip>
          <a:srcRect l="2835" t="22555" r="70668" b="28283"/>
          <a:stretch/>
        </p:blipFill>
        <p:spPr>
          <a:xfrm>
            <a:off x="3726103" y="786755"/>
            <a:ext cx="4925318" cy="4570026"/>
          </a:xfrm>
          <a:prstGeom prst="rect">
            <a:avLst/>
          </a:prstGeom>
        </p:spPr>
      </p:pic>
      <p:sp>
        <p:nvSpPr>
          <p:cNvPr id="7" name="矩形 6">
            <a:extLst>
              <a:ext uri="{FF2B5EF4-FFF2-40B4-BE49-F238E27FC236}">
                <a16:creationId xmlns:a16="http://schemas.microsoft.com/office/drawing/2014/main" id="{79498F7A-EAA3-5608-AF3A-2D9EDEBEE140}"/>
              </a:ext>
            </a:extLst>
          </p:cNvPr>
          <p:cNvSpPr/>
          <p:nvPr/>
        </p:nvSpPr>
        <p:spPr>
          <a:xfrm>
            <a:off x="0" y="-1"/>
            <a:ext cx="12192000" cy="786755"/>
          </a:xfrm>
          <a:prstGeom prst="rect">
            <a:avLst/>
          </a:prstGeom>
          <a:solidFill>
            <a:srgbClr val="212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GB" altLang="zh-CN" sz="3200" dirty="0">
                <a:solidFill>
                  <a:schemeClr val="bg1"/>
                </a:solidFill>
                <a:latin typeface="+mj-lt"/>
              </a:rPr>
              <a:t>2024 USENIX Annual Technical Conference</a:t>
            </a:r>
            <a:endParaRPr kumimoji="1" lang="zh-CN" altLang="en-US" sz="3200" dirty="0">
              <a:solidFill>
                <a:schemeClr val="bg1"/>
              </a:solidFill>
              <a:latin typeface="+mj-lt"/>
            </a:endParaRPr>
          </a:p>
        </p:txBody>
      </p:sp>
      <p:sp>
        <p:nvSpPr>
          <p:cNvPr id="2" name="标题 1">
            <a:extLst>
              <a:ext uri="{FF2B5EF4-FFF2-40B4-BE49-F238E27FC236}">
                <a16:creationId xmlns:a16="http://schemas.microsoft.com/office/drawing/2014/main" id="{9EBD00EC-F281-45F0-96E1-A867277F819C}"/>
              </a:ext>
            </a:extLst>
          </p:cNvPr>
          <p:cNvSpPr>
            <a:spLocks noGrp="1"/>
          </p:cNvSpPr>
          <p:nvPr>
            <p:ph type="ctrTitle"/>
          </p:nvPr>
        </p:nvSpPr>
        <p:spPr>
          <a:xfrm>
            <a:off x="-2" y="1788317"/>
            <a:ext cx="12192000" cy="1104693"/>
          </a:xfrm>
        </p:spPr>
        <p:txBody>
          <a:bodyPr>
            <a:noAutofit/>
          </a:bodyPr>
          <a:lstStyle/>
          <a:p>
            <a:r>
              <a:rPr lang="en-US" altLang="zh-CN" sz="3600" b="1" dirty="0" err="1">
                <a:solidFill>
                  <a:srgbClr val="C00000"/>
                </a:solidFill>
              </a:rPr>
              <a:t>FwdLLM</a:t>
            </a:r>
            <a:r>
              <a:rPr lang="en-US" altLang="zh-CN" sz="3600" b="1" dirty="0">
                <a:solidFill>
                  <a:srgbClr val="C00000"/>
                </a:solidFill>
              </a:rPr>
              <a:t>: Efficient Federated Finetuning of </a:t>
            </a:r>
            <a:br>
              <a:rPr lang="en-US" altLang="zh-CN" sz="3600" b="1" dirty="0">
                <a:solidFill>
                  <a:srgbClr val="C00000"/>
                </a:solidFill>
              </a:rPr>
            </a:br>
            <a:r>
              <a:rPr lang="en-US" altLang="zh-CN" sz="3600" b="1" dirty="0">
                <a:solidFill>
                  <a:srgbClr val="C00000"/>
                </a:solidFill>
              </a:rPr>
              <a:t>Large Language Models</a:t>
            </a:r>
            <a:r>
              <a:rPr lang="zh-CN" altLang="en-US" sz="3600" b="1" dirty="0">
                <a:solidFill>
                  <a:srgbClr val="C00000"/>
                </a:solidFill>
              </a:rPr>
              <a:t> </a:t>
            </a:r>
            <a:r>
              <a:rPr lang="en-US" altLang="zh-CN" sz="3600" b="1" dirty="0">
                <a:solidFill>
                  <a:srgbClr val="C00000"/>
                </a:solidFill>
              </a:rPr>
              <a:t>with Perturbed Inferences</a:t>
            </a:r>
            <a:endParaRPr lang="zh-CN" altLang="en-US" sz="3600" b="1" dirty="0">
              <a:solidFill>
                <a:srgbClr val="C00000"/>
              </a:solidFill>
            </a:endParaRPr>
          </a:p>
        </p:txBody>
      </p:sp>
      <p:sp>
        <p:nvSpPr>
          <p:cNvPr id="3" name="副标题 2">
            <a:extLst>
              <a:ext uri="{FF2B5EF4-FFF2-40B4-BE49-F238E27FC236}">
                <a16:creationId xmlns:a16="http://schemas.microsoft.com/office/drawing/2014/main" id="{84751B49-8721-41F2-9A22-601C66923C0A}"/>
              </a:ext>
            </a:extLst>
          </p:cNvPr>
          <p:cNvSpPr>
            <a:spLocks noGrp="1"/>
          </p:cNvSpPr>
          <p:nvPr>
            <p:ph type="subTitle" idx="1"/>
          </p:nvPr>
        </p:nvSpPr>
        <p:spPr>
          <a:xfrm>
            <a:off x="306454" y="3235548"/>
            <a:ext cx="11579087" cy="1699593"/>
          </a:xfrm>
        </p:spPr>
        <p:txBody>
          <a:bodyPr>
            <a:normAutofit/>
          </a:bodyPr>
          <a:lstStyle/>
          <a:p>
            <a:r>
              <a:rPr lang="en-US" altLang="zh-CN" sz="2000" dirty="0" err="1">
                <a:latin typeface="+mj-lt"/>
              </a:rPr>
              <a:t>Mengwei</a:t>
            </a:r>
            <a:r>
              <a:rPr lang="en-US" altLang="zh-CN" sz="2000" dirty="0">
                <a:latin typeface="+mj-lt"/>
              </a:rPr>
              <a:t> Xu, </a:t>
            </a:r>
            <a:r>
              <a:rPr lang="en-US" altLang="zh-CN" sz="2000" b="1" dirty="0">
                <a:latin typeface="+mj-lt"/>
              </a:rPr>
              <a:t>Dongqi Cai*</a:t>
            </a:r>
            <a:r>
              <a:rPr lang="en-US" altLang="zh-CN" sz="2000" dirty="0">
                <a:latin typeface="+mj-lt"/>
              </a:rPr>
              <a:t>, Yaozong Wu, Xiang Li, and </a:t>
            </a:r>
            <a:r>
              <a:rPr lang="en-US" altLang="zh-CN" sz="2000" dirty="0" err="1">
                <a:latin typeface="+mj-lt"/>
              </a:rPr>
              <a:t>Shangguang</a:t>
            </a:r>
            <a:r>
              <a:rPr lang="en-US" altLang="zh-CN" sz="2000" dirty="0">
                <a:latin typeface="+mj-lt"/>
              </a:rPr>
              <a:t> Wang</a:t>
            </a:r>
          </a:p>
          <a:p>
            <a:r>
              <a:rPr lang="en-US" altLang="zh-CN" sz="2000" dirty="0">
                <a:latin typeface="+mj-lt"/>
              </a:rPr>
              <a:t>Beijing University of Posts and Telecommunications (BUPT)</a:t>
            </a:r>
          </a:p>
        </p:txBody>
      </p:sp>
      <p:pic>
        <p:nvPicPr>
          <p:cNvPr id="5" name="图片 4">
            <a:extLst>
              <a:ext uri="{FF2B5EF4-FFF2-40B4-BE49-F238E27FC236}">
                <a16:creationId xmlns:a16="http://schemas.microsoft.com/office/drawing/2014/main" id="{31D626A4-577B-D8BE-7878-AD40612A876C}"/>
              </a:ext>
            </a:extLst>
          </p:cNvPr>
          <p:cNvPicPr>
            <a:picLocks noChangeAspect="1"/>
          </p:cNvPicPr>
          <p:nvPr/>
        </p:nvPicPr>
        <p:blipFill rotWithShape="1">
          <a:blip r:embed="rId4"/>
          <a:srcRect l="65504" t="3333" r="7675" b="88551"/>
          <a:stretch/>
        </p:blipFill>
        <p:spPr>
          <a:xfrm>
            <a:off x="3923582" y="5158406"/>
            <a:ext cx="4344835" cy="1701473"/>
          </a:xfrm>
          <a:prstGeom prst="rect">
            <a:avLst/>
          </a:prstGeom>
        </p:spPr>
      </p:pic>
      <p:sp>
        <p:nvSpPr>
          <p:cNvPr id="10" name="文本框 9">
            <a:extLst>
              <a:ext uri="{FF2B5EF4-FFF2-40B4-BE49-F238E27FC236}">
                <a16:creationId xmlns:a16="http://schemas.microsoft.com/office/drawing/2014/main" id="{DBA7A066-F0E0-90BB-8F16-9A04BB164C50}"/>
              </a:ext>
            </a:extLst>
          </p:cNvPr>
          <p:cNvSpPr txBox="1"/>
          <p:nvPr/>
        </p:nvSpPr>
        <p:spPr>
          <a:xfrm>
            <a:off x="3169917" y="4242745"/>
            <a:ext cx="5852160" cy="400110"/>
          </a:xfrm>
          <a:prstGeom prst="rect">
            <a:avLst/>
          </a:prstGeom>
          <a:noFill/>
        </p:spPr>
        <p:txBody>
          <a:bodyPr wrap="square">
            <a:spAutoFit/>
          </a:bodyPr>
          <a:lstStyle/>
          <a:p>
            <a:pPr algn="ctr"/>
            <a:r>
              <a:rPr kumimoji="1" lang="en-US" altLang="zh-CN" sz="2000" dirty="0">
                <a:latin typeface="+mj-lt"/>
              </a:rPr>
              <a:t>*Corresponding email: </a:t>
            </a:r>
            <a:r>
              <a:rPr kumimoji="1" lang="en-US" altLang="zh-CN" sz="2000" u="sng" dirty="0" err="1">
                <a:latin typeface="+mj-lt"/>
              </a:rPr>
              <a:t>cdq@bupt.edu.cn</a:t>
            </a:r>
            <a:endParaRPr kumimoji="1" lang="zh-CN" altLang="en-US" sz="2000" u="sng" dirty="0">
              <a:latin typeface="+mj-lt"/>
            </a:endParaRPr>
          </a:p>
        </p:txBody>
      </p:sp>
    </p:spTree>
    <p:extLst>
      <p:ext uri="{BB962C8B-B14F-4D97-AF65-F5344CB8AC3E}">
        <p14:creationId xmlns:p14="http://schemas.microsoft.com/office/powerpoint/2010/main" val="1175532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FE6404-1E37-22B5-F500-40D4FA6EC5FA}"/>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0EFD2D99-60AB-7AB6-0AF1-52522EB86871}"/>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40" name="文本占位符 2">
            <a:extLst>
              <a:ext uri="{FF2B5EF4-FFF2-40B4-BE49-F238E27FC236}">
                <a16:creationId xmlns:a16="http://schemas.microsoft.com/office/drawing/2014/main" id="{CF19D7D0-FA8E-026B-0F11-38D9BE531E4A}"/>
              </a:ext>
            </a:extLst>
          </p:cNvPr>
          <p:cNvSpPr txBox="1">
            <a:spLocks/>
          </p:cNvSpPr>
          <p:nvPr/>
        </p:nvSpPr>
        <p:spPr>
          <a:xfrm>
            <a:off x="796655" y="4968815"/>
            <a:ext cx="10379075" cy="10696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Previous BP-Free Literatures only apply to tiny models.</a:t>
            </a:r>
          </a:p>
        </p:txBody>
      </p:sp>
      <p:pic>
        <p:nvPicPr>
          <p:cNvPr id="44" name="图片 43">
            <a:extLst>
              <a:ext uri="{FF2B5EF4-FFF2-40B4-BE49-F238E27FC236}">
                <a16:creationId xmlns:a16="http://schemas.microsoft.com/office/drawing/2014/main" id="{C87B7460-2334-69A6-5381-34278B9DA37B}"/>
              </a:ext>
            </a:extLst>
          </p:cNvPr>
          <p:cNvPicPr>
            <a:picLocks noChangeAspect="1"/>
          </p:cNvPicPr>
          <p:nvPr/>
        </p:nvPicPr>
        <p:blipFill rotWithShape="1">
          <a:blip r:embed="rId3"/>
          <a:srcRect r="50841" b="41581"/>
          <a:stretch/>
        </p:blipFill>
        <p:spPr>
          <a:xfrm>
            <a:off x="690559" y="1812444"/>
            <a:ext cx="3145945" cy="2541739"/>
          </a:xfrm>
          <a:prstGeom prst="rect">
            <a:avLst/>
          </a:prstGeom>
        </p:spPr>
      </p:pic>
      <p:sp>
        <p:nvSpPr>
          <p:cNvPr id="47" name="标题 4">
            <a:extLst>
              <a:ext uri="{FF2B5EF4-FFF2-40B4-BE49-F238E27FC236}">
                <a16:creationId xmlns:a16="http://schemas.microsoft.com/office/drawing/2014/main" id="{D2E9DDBB-DACA-0690-ACD8-B639E6D544D5}"/>
              </a:ext>
            </a:extLst>
          </p:cNvPr>
          <p:cNvSpPr>
            <a:spLocks noGrp="1"/>
          </p:cNvSpPr>
          <p:nvPr>
            <p:ph type="title"/>
          </p:nvPr>
        </p:nvSpPr>
        <p:spPr>
          <a:xfrm>
            <a:off x="0" y="24290"/>
            <a:ext cx="12192000" cy="1325563"/>
          </a:xfrm>
        </p:spPr>
        <p:txBody>
          <a:bodyPr/>
          <a:lstStyle/>
          <a:p>
            <a:r>
              <a:rPr kumimoji="1" lang="en-US" altLang="zh-CN" dirty="0"/>
              <a:t>Design #1: Parameter-efficient BP-Free</a:t>
            </a:r>
            <a:endParaRPr kumimoji="1" lang="zh-CN" altLang="en-US" dirty="0"/>
          </a:p>
        </p:txBody>
      </p:sp>
      <p:sp>
        <p:nvSpPr>
          <p:cNvPr id="48" name="灯片编号占位符 47">
            <a:extLst>
              <a:ext uri="{FF2B5EF4-FFF2-40B4-BE49-F238E27FC236}">
                <a16:creationId xmlns:a16="http://schemas.microsoft.com/office/drawing/2014/main" id="{CB56B206-58E7-AEB8-348A-73E46B72032D}"/>
              </a:ext>
            </a:extLst>
          </p:cNvPr>
          <p:cNvSpPr>
            <a:spLocks noGrp="1"/>
          </p:cNvSpPr>
          <p:nvPr>
            <p:ph type="sldNum" sz="quarter" idx="12"/>
          </p:nvPr>
        </p:nvSpPr>
        <p:spPr/>
        <p:txBody>
          <a:bodyPr/>
          <a:lstStyle/>
          <a:p>
            <a:fld id="{15F5CA48-F8C7-3741-BE43-81360A98132B}" type="slidenum">
              <a:rPr kumimoji="1" lang="zh-CN" altLang="en-US" smtClean="0"/>
              <a:pPr/>
              <a:t>9</a:t>
            </a:fld>
            <a:r>
              <a:rPr kumimoji="1" lang="en-US" altLang="zh-CN"/>
              <a:t>/24</a:t>
            </a:r>
            <a:endParaRPr kumimoji="1" lang="zh-CN" altLang="en-US" dirty="0"/>
          </a:p>
        </p:txBody>
      </p:sp>
    </p:spTree>
    <p:extLst>
      <p:ext uri="{BB962C8B-B14F-4D97-AF65-F5344CB8AC3E}">
        <p14:creationId xmlns:p14="http://schemas.microsoft.com/office/powerpoint/2010/main" val="2979495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FE6404-1E37-22B5-F500-40D4FA6EC5FA}"/>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0EFD2D99-60AB-7AB6-0AF1-52522EB86871}"/>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40" name="文本占位符 2">
            <a:extLst>
              <a:ext uri="{FF2B5EF4-FFF2-40B4-BE49-F238E27FC236}">
                <a16:creationId xmlns:a16="http://schemas.microsoft.com/office/drawing/2014/main" id="{CF19D7D0-FA8E-026B-0F11-38D9BE531E4A}"/>
              </a:ext>
            </a:extLst>
          </p:cNvPr>
          <p:cNvSpPr txBox="1">
            <a:spLocks/>
          </p:cNvSpPr>
          <p:nvPr/>
        </p:nvSpPr>
        <p:spPr>
          <a:xfrm>
            <a:off x="796655" y="4968815"/>
            <a:ext cx="10379075" cy="10696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Previous BP-Free Literatures only apply to tiny models.</a:t>
            </a:r>
          </a:p>
          <a:p>
            <a:r>
              <a:rPr kumimoji="1" lang="en-US" altLang="zh-CN" dirty="0"/>
              <a:t>Reason: Number of perturbations are huge.</a:t>
            </a:r>
            <a:endParaRPr kumimoji="1" lang="zh-CN" altLang="en-US" dirty="0"/>
          </a:p>
        </p:txBody>
      </p:sp>
      <p:pic>
        <p:nvPicPr>
          <p:cNvPr id="44" name="图片 43">
            <a:extLst>
              <a:ext uri="{FF2B5EF4-FFF2-40B4-BE49-F238E27FC236}">
                <a16:creationId xmlns:a16="http://schemas.microsoft.com/office/drawing/2014/main" id="{C87B7460-2334-69A6-5381-34278B9DA37B}"/>
              </a:ext>
            </a:extLst>
          </p:cNvPr>
          <p:cNvPicPr>
            <a:picLocks noChangeAspect="1"/>
          </p:cNvPicPr>
          <p:nvPr/>
        </p:nvPicPr>
        <p:blipFill rotWithShape="1">
          <a:blip r:embed="rId3"/>
          <a:srcRect b="41581"/>
          <a:stretch/>
        </p:blipFill>
        <p:spPr>
          <a:xfrm>
            <a:off x="690559" y="1812444"/>
            <a:ext cx="6399531" cy="2541739"/>
          </a:xfrm>
          <a:prstGeom prst="rect">
            <a:avLst/>
          </a:prstGeom>
        </p:spPr>
      </p:pic>
      <p:sp>
        <p:nvSpPr>
          <p:cNvPr id="42" name="标题 4">
            <a:extLst>
              <a:ext uri="{FF2B5EF4-FFF2-40B4-BE49-F238E27FC236}">
                <a16:creationId xmlns:a16="http://schemas.microsoft.com/office/drawing/2014/main" id="{756F3B22-453E-E509-6239-8E2E1E973DD0}"/>
              </a:ext>
            </a:extLst>
          </p:cNvPr>
          <p:cNvSpPr>
            <a:spLocks noGrp="1"/>
          </p:cNvSpPr>
          <p:nvPr>
            <p:ph type="title"/>
          </p:nvPr>
        </p:nvSpPr>
        <p:spPr>
          <a:xfrm>
            <a:off x="0" y="24290"/>
            <a:ext cx="12192000" cy="1325563"/>
          </a:xfrm>
        </p:spPr>
        <p:txBody>
          <a:bodyPr/>
          <a:lstStyle/>
          <a:p>
            <a:r>
              <a:rPr kumimoji="1" lang="en-US" altLang="zh-CN" dirty="0"/>
              <a:t>Design #1: Parameter-efficient BP-Free</a:t>
            </a:r>
            <a:endParaRPr kumimoji="1" lang="zh-CN" altLang="en-US" dirty="0"/>
          </a:p>
        </p:txBody>
      </p:sp>
      <p:sp>
        <p:nvSpPr>
          <p:cNvPr id="45" name="灯片编号占位符 44">
            <a:extLst>
              <a:ext uri="{FF2B5EF4-FFF2-40B4-BE49-F238E27FC236}">
                <a16:creationId xmlns:a16="http://schemas.microsoft.com/office/drawing/2014/main" id="{CC4F4568-FF28-55BA-B84C-950D465CDF1A}"/>
              </a:ext>
            </a:extLst>
          </p:cNvPr>
          <p:cNvSpPr>
            <a:spLocks noGrp="1"/>
          </p:cNvSpPr>
          <p:nvPr>
            <p:ph type="sldNum" sz="quarter" idx="12"/>
          </p:nvPr>
        </p:nvSpPr>
        <p:spPr/>
        <p:txBody>
          <a:bodyPr/>
          <a:lstStyle/>
          <a:p>
            <a:fld id="{15F5CA48-F8C7-3741-BE43-81360A98132B}" type="slidenum">
              <a:rPr kumimoji="1" lang="zh-CN" altLang="en-US" smtClean="0"/>
              <a:pPr/>
              <a:t>10</a:t>
            </a:fld>
            <a:r>
              <a:rPr kumimoji="1" lang="en-US" altLang="zh-CN"/>
              <a:t>/24</a:t>
            </a:r>
            <a:endParaRPr kumimoji="1" lang="zh-CN" altLang="en-US" dirty="0"/>
          </a:p>
        </p:txBody>
      </p:sp>
    </p:spTree>
    <p:extLst>
      <p:ext uri="{BB962C8B-B14F-4D97-AF65-F5344CB8AC3E}">
        <p14:creationId xmlns:p14="http://schemas.microsoft.com/office/powerpoint/2010/main" val="676878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FE6404-1E37-22B5-F500-40D4FA6EC5FA}"/>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0EFD2D99-60AB-7AB6-0AF1-52522EB86871}"/>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40" name="文本占位符 2">
            <a:extLst>
              <a:ext uri="{FF2B5EF4-FFF2-40B4-BE49-F238E27FC236}">
                <a16:creationId xmlns:a16="http://schemas.microsoft.com/office/drawing/2014/main" id="{CF19D7D0-FA8E-026B-0F11-38D9BE531E4A}"/>
              </a:ext>
            </a:extLst>
          </p:cNvPr>
          <p:cNvSpPr txBox="1">
            <a:spLocks/>
          </p:cNvSpPr>
          <p:nvPr/>
        </p:nvSpPr>
        <p:spPr>
          <a:xfrm>
            <a:off x="796655" y="4968815"/>
            <a:ext cx="10379075" cy="10696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Previous BP-Free Literatures only apply to tiny models.</a:t>
            </a:r>
          </a:p>
          <a:p>
            <a:r>
              <a:rPr kumimoji="1" lang="en-US" altLang="zh-CN" dirty="0"/>
              <a:t>Reason: Number of perturbations are huge.</a:t>
            </a:r>
            <a:endParaRPr kumimoji="1" lang="zh-CN" altLang="en-US" dirty="0"/>
          </a:p>
        </p:txBody>
      </p:sp>
      <p:pic>
        <p:nvPicPr>
          <p:cNvPr id="44" name="图片 43">
            <a:extLst>
              <a:ext uri="{FF2B5EF4-FFF2-40B4-BE49-F238E27FC236}">
                <a16:creationId xmlns:a16="http://schemas.microsoft.com/office/drawing/2014/main" id="{C87B7460-2334-69A6-5381-34278B9DA37B}"/>
              </a:ext>
            </a:extLst>
          </p:cNvPr>
          <p:cNvPicPr>
            <a:picLocks noChangeAspect="1"/>
          </p:cNvPicPr>
          <p:nvPr/>
        </p:nvPicPr>
        <p:blipFill rotWithShape="1">
          <a:blip r:embed="rId3"/>
          <a:srcRect b="41581"/>
          <a:stretch/>
        </p:blipFill>
        <p:spPr>
          <a:xfrm>
            <a:off x="690559" y="1812444"/>
            <a:ext cx="6399531" cy="2541739"/>
          </a:xfrm>
          <a:prstGeom prst="rect">
            <a:avLst/>
          </a:prstGeom>
        </p:spPr>
      </p:pic>
      <p:sp>
        <p:nvSpPr>
          <p:cNvPr id="8" name="文本框 7">
            <a:extLst>
              <a:ext uri="{FF2B5EF4-FFF2-40B4-BE49-F238E27FC236}">
                <a16:creationId xmlns:a16="http://schemas.microsoft.com/office/drawing/2014/main" id="{39AF1D2E-B10B-F471-4596-C8649EAAA8EB}"/>
              </a:ext>
            </a:extLst>
          </p:cNvPr>
          <p:cNvSpPr txBox="1"/>
          <p:nvPr/>
        </p:nvSpPr>
        <p:spPr>
          <a:xfrm>
            <a:off x="8036966" y="1889185"/>
            <a:ext cx="3316834" cy="369332"/>
          </a:xfrm>
          <a:prstGeom prst="rect">
            <a:avLst/>
          </a:prstGeom>
          <a:noFill/>
        </p:spPr>
        <p:txBody>
          <a:bodyPr wrap="square">
            <a:spAutoFit/>
          </a:bodyPr>
          <a:lstStyle/>
          <a:p>
            <a:r>
              <a:rPr kumimoji="1" lang="en-US" altLang="zh-CN" dirty="0"/>
              <a:t>Number of perturbations </a:t>
            </a:r>
            <a:endParaRPr lang="zh-CN" altLang="en-US" dirty="0"/>
          </a:p>
        </p:txBody>
      </p:sp>
      <p:sp>
        <p:nvSpPr>
          <p:cNvPr id="9" name="文本框 8">
            <a:extLst>
              <a:ext uri="{FF2B5EF4-FFF2-40B4-BE49-F238E27FC236}">
                <a16:creationId xmlns:a16="http://schemas.microsoft.com/office/drawing/2014/main" id="{F6B2C6D9-0788-6C8C-2361-34D762DE4E8F}"/>
              </a:ext>
            </a:extLst>
          </p:cNvPr>
          <p:cNvSpPr txBox="1"/>
          <p:nvPr/>
        </p:nvSpPr>
        <p:spPr>
          <a:xfrm>
            <a:off x="8036966" y="3705518"/>
            <a:ext cx="3316834" cy="369332"/>
          </a:xfrm>
          <a:prstGeom prst="rect">
            <a:avLst/>
          </a:prstGeom>
          <a:noFill/>
        </p:spPr>
        <p:txBody>
          <a:bodyPr wrap="square">
            <a:spAutoFit/>
          </a:bodyPr>
          <a:lstStyle/>
          <a:p>
            <a:r>
              <a:rPr kumimoji="1" lang="en-US" altLang="zh-CN" dirty="0"/>
              <a:t>Model size</a:t>
            </a:r>
            <a:endParaRPr lang="zh-CN" altLang="en-US" dirty="0"/>
          </a:p>
        </p:txBody>
      </p:sp>
      <p:sp>
        <p:nvSpPr>
          <p:cNvPr id="10" name="文本框 9">
            <a:extLst>
              <a:ext uri="{FF2B5EF4-FFF2-40B4-BE49-F238E27FC236}">
                <a16:creationId xmlns:a16="http://schemas.microsoft.com/office/drawing/2014/main" id="{8E5794EA-9D2F-B329-EFEA-3E327D2A0422}"/>
              </a:ext>
            </a:extLst>
          </p:cNvPr>
          <p:cNvSpPr txBox="1"/>
          <p:nvPr/>
        </p:nvSpPr>
        <p:spPr>
          <a:xfrm>
            <a:off x="8036966" y="2787920"/>
            <a:ext cx="3316834" cy="369332"/>
          </a:xfrm>
          <a:prstGeom prst="rect">
            <a:avLst/>
          </a:prstGeom>
          <a:noFill/>
        </p:spPr>
        <p:txBody>
          <a:bodyPr wrap="square">
            <a:spAutoFit/>
          </a:bodyPr>
          <a:lstStyle/>
          <a:p>
            <a:r>
              <a:rPr kumimoji="1" lang="en-US" altLang="zh-CN" dirty="0"/>
              <a:t>Hessian rank of Loss</a:t>
            </a:r>
            <a:endParaRPr lang="zh-CN" altLang="en-US" dirty="0"/>
          </a:p>
        </p:txBody>
      </p:sp>
      <p:pic>
        <p:nvPicPr>
          <p:cNvPr id="11" name="图片 10">
            <a:extLst>
              <a:ext uri="{FF2B5EF4-FFF2-40B4-BE49-F238E27FC236}">
                <a16:creationId xmlns:a16="http://schemas.microsoft.com/office/drawing/2014/main" id="{CFE99BC1-29E5-3E77-C26C-B034FBF2E3E0}"/>
              </a:ext>
            </a:extLst>
          </p:cNvPr>
          <p:cNvPicPr>
            <a:picLocks noChangeAspect="1"/>
          </p:cNvPicPr>
          <p:nvPr/>
        </p:nvPicPr>
        <p:blipFill>
          <a:blip r:embed="rId4"/>
          <a:stretch>
            <a:fillRect/>
          </a:stretch>
        </p:blipFill>
        <p:spPr>
          <a:xfrm rot="16200000">
            <a:off x="10196395" y="2462490"/>
            <a:ext cx="1958669" cy="1393687"/>
          </a:xfrm>
          <a:prstGeom prst="rect">
            <a:avLst/>
          </a:prstGeom>
        </p:spPr>
      </p:pic>
      <p:cxnSp>
        <p:nvCxnSpPr>
          <p:cNvPr id="13" name="直线箭头连接符 12">
            <a:extLst>
              <a:ext uri="{FF2B5EF4-FFF2-40B4-BE49-F238E27FC236}">
                <a16:creationId xmlns:a16="http://schemas.microsoft.com/office/drawing/2014/main" id="{151ACB60-C209-B2AD-DE61-A3CC3484C3BB}"/>
              </a:ext>
            </a:extLst>
          </p:cNvPr>
          <p:cNvCxnSpPr>
            <a:cxnSpLocks/>
          </p:cNvCxnSpPr>
          <p:nvPr/>
        </p:nvCxnSpPr>
        <p:spPr>
          <a:xfrm flipV="1">
            <a:off x="9024730" y="3159333"/>
            <a:ext cx="298174" cy="546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线箭头连接符 13">
            <a:extLst>
              <a:ext uri="{FF2B5EF4-FFF2-40B4-BE49-F238E27FC236}">
                <a16:creationId xmlns:a16="http://schemas.microsoft.com/office/drawing/2014/main" id="{05DFB911-D3E7-2812-8013-4F0EE4E6451C}"/>
              </a:ext>
            </a:extLst>
          </p:cNvPr>
          <p:cNvCxnSpPr>
            <a:cxnSpLocks/>
            <a:endCxn id="8" idx="2"/>
          </p:cNvCxnSpPr>
          <p:nvPr/>
        </p:nvCxnSpPr>
        <p:spPr>
          <a:xfrm flipV="1">
            <a:off x="9481930" y="2258517"/>
            <a:ext cx="213453" cy="529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标题 4">
            <a:extLst>
              <a:ext uri="{FF2B5EF4-FFF2-40B4-BE49-F238E27FC236}">
                <a16:creationId xmlns:a16="http://schemas.microsoft.com/office/drawing/2014/main" id="{7AD802DF-2753-F9BC-75B6-F532F125FBFF}"/>
              </a:ext>
            </a:extLst>
          </p:cNvPr>
          <p:cNvSpPr>
            <a:spLocks noGrp="1"/>
          </p:cNvSpPr>
          <p:nvPr>
            <p:ph type="title"/>
          </p:nvPr>
        </p:nvSpPr>
        <p:spPr>
          <a:xfrm>
            <a:off x="0" y="24290"/>
            <a:ext cx="12192000" cy="1325563"/>
          </a:xfrm>
        </p:spPr>
        <p:txBody>
          <a:bodyPr/>
          <a:lstStyle/>
          <a:p>
            <a:r>
              <a:rPr kumimoji="1" lang="en-US" altLang="zh-CN" dirty="0"/>
              <a:t>Design #1: Parameter-efficient BP-Free</a:t>
            </a:r>
            <a:endParaRPr kumimoji="1" lang="zh-CN" altLang="en-US" dirty="0"/>
          </a:p>
        </p:txBody>
      </p:sp>
      <p:sp>
        <p:nvSpPr>
          <p:cNvPr id="24" name="灯片编号占位符 23">
            <a:extLst>
              <a:ext uri="{FF2B5EF4-FFF2-40B4-BE49-F238E27FC236}">
                <a16:creationId xmlns:a16="http://schemas.microsoft.com/office/drawing/2014/main" id="{705D3D5E-AF64-789F-B273-D61689E2280B}"/>
              </a:ext>
            </a:extLst>
          </p:cNvPr>
          <p:cNvSpPr>
            <a:spLocks noGrp="1"/>
          </p:cNvSpPr>
          <p:nvPr>
            <p:ph type="sldNum" sz="quarter" idx="12"/>
          </p:nvPr>
        </p:nvSpPr>
        <p:spPr/>
        <p:txBody>
          <a:bodyPr/>
          <a:lstStyle/>
          <a:p>
            <a:fld id="{15F5CA48-F8C7-3741-BE43-81360A98132B}" type="slidenum">
              <a:rPr kumimoji="1" lang="zh-CN" altLang="en-US" smtClean="0"/>
              <a:pPr/>
              <a:t>11</a:t>
            </a:fld>
            <a:r>
              <a:rPr kumimoji="1" lang="en-US" altLang="zh-CN"/>
              <a:t>/24</a:t>
            </a:r>
            <a:endParaRPr kumimoji="1" lang="zh-CN" altLang="en-US" dirty="0"/>
          </a:p>
        </p:txBody>
      </p:sp>
    </p:spTree>
    <p:extLst>
      <p:ext uri="{BB962C8B-B14F-4D97-AF65-F5344CB8AC3E}">
        <p14:creationId xmlns:p14="http://schemas.microsoft.com/office/powerpoint/2010/main" val="75181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FE6404-1E37-22B5-F500-40D4FA6EC5FA}"/>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0EFD2D99-60AB-7AB6-0AF1-52522EB86871}"/>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2A14ADDD-B572-675D-4F3B-224B546CDBFD}"/>
              </a:ext>
            </a:extLst>
          </p:cNvPr>
          <p:cNvSpPr>
            <a:spLocks noGrp="1"/>
          </p:cNvSpPr>
          <p:nvPr>
            <p:ph type="title"/>
          </p:nvPr>
        </p:nvSpPr>
        <p:spPr>
          <a:xfrm>
            <a:off x="0" y="24290"/>
            <a:ext cx="12192000" cy="1325563"/>
          </a:xfrm>
        </p:spPr>
        <p:txBody>
          <a:bodyPr/>
          <a:lstStyle/>
          <a:p>
            <a:r>
              <a:rPr kumimoji="1" lang="en-US" altLang="zh-CN" dirty="0"/>
              <a:t>Design #1: Parameter-efficient BP-Free</a:t>
            </a:r>
            <a:endParaRPr kumimoji="1" lang="zh-CN" altLang="en-US" dirty="0"/>
          </a:p>
        </p:txBody>
      </p:sp>
      <p:sp>
        <p:nvSpPr>
          <p:cNvPr id="7" name="Rounded Rectangle 35">
            <a:extLst>
              <a:ext uri="{FF2B5EF4-FFF2-40B4-BE49-F238E27FC236}">
                <a16:creationId xmlns:a16="http://schemas.microsoft.com/office/drawing/2014/main" id="{AD214E14-75B0-1D78-DB03-B51AD197B9F9}"/>
              </a:ext>
            </a:extLst>
          </p:cNvPr>
          <p:cNvSpPr/>
          <p:nvPr/>
        </p:nvSpPr>
        <p:spPr>
          <a:xfrm rot="16200000">
            <a:off x="7986499" y="2994207"/>
            <a:ext cx="685800" cy="223521"/>
          </a:xfrm>
          <a:prstGeom prst="roundRect">
            <a:avLst/>
          </a:prstGeom>
          <a:solidFill>
            <a:schemeClr val="tx2">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solidFill>
                <a:schemeClr val="tx1"/>
              </a:solidFill>
            </a:endParaRPr>
          </a:p>
        </p:txBody>
      </p:sp>
      <p:sp>
        <p:nvSpPr>
          <p:cNvPr id="8" name="Round Same Side Corner Rectangle 85">
            <a:extLst>
              <a:ext uri="{FF2B5EF4-FFF2-40B4-BE49-F238E27FC236}">
                <a16:creationId xmlns:a16="http://schemas.microsoft.com/office/drawing/2014/main" id="{782CF94B-3C0D-CD8D-5F7B-577E83A532EE}"/>
              </a:ext>
            </a:extLst>
          </p:cNvPr>
          <p:cNvSpPr/>
          <p:nvPr/>
        </p:nvSpPr>
        <p:spPr>
          <a:xfrm>
            <a:off x="8153400" y="2194063"/>
            <a:ext cx="3690844" cy="1409700"/>
          </a:xfrm>
          <a:prstGeom prst="round2Same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51">
            <a:extLst>
              <a:ext uri="{FF2B5EF4-FFF2-40B4-BE49-F238E27FC236}">
                <a16:creationId xmlns:a16="http://schemas.microsoft.com/office/drawing/2014/main" id="{1A2DE0E2-8E6C-5F5F-996F-F28BF8D37B49}"/>
              </a:ext>
            </a:extLst>
          </p:cNvPr>
          <p:cNvSpPr/>
          <p:nvPr/>
        </p:nvSpPr>
        <p:spPr>
          <a:xfrm>
            <a:off x="10926986" y="3234744"/>
            <a:ext cx="817144" cy="223521"/>
          </a:xfrm>
          <a:prstGeom prst="rect">
            <a:avLst/>
          </a:prstGeom>
          <a:solidFill>
            <a:schemeClr val="accent4">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nvGrpSpPr>
          <p:cNvPr id="10" name="Group 38">
            <a:extLst>
              <a:ext uri="{FF2B5EF4-FFF2-40B4-BE49-F238E27FC236}">
                <a16:creationId xmlns:a16="http://schemas.microsoft.com/office/drawing/2014/main" id="{F878AF63-7B1B-2B01-F122-EAB6366590D2}"/>
              </a:ext>
            </a:extLst>
          </p:cNvPr>
          <p:cNvGrpSpPr/>
          <p:nvPr/>
        </p:nvGrpSpPr>
        <p:grpSpPr>
          <a:xfrm>
            <a:off x="9570902" y="2659031"/>
            <a:ext cx="394619" cy="223521"/>
            <a:chOff x="4720479" y="1585416"/>
            <a:chExt cx="394619" cy="223521"/>
          </a:xfrm>
        </p:grpSpPr>
        <p:cxnSp>
          <p:nvCxnSpPr>
            <p:cNvPr id="11" name="Straight Connector 36">
              <a:extLst>
                <a:ext uri="{FF2B5EF4-FFF2-40B4-BE49-F238E27FC236}">
                  <a16:creationId xmlns:a16="http://schemas.microsoft.com/office/drawing/2014/main" id="{55E7A9C8-2ED4-7FCF-BE2E-2646BE813405}"/>
                </a:ext>
              </a:extLst>
            </p:cNvPr>
            <p:cNvCxnSpPr>
              <a:cxnSpLocks/>
            </p:cNvCxnSpPr>
            <p:nvPr/>
          </p:nvCxnSpPr>
          <p:spPr>
            <a:xfrm flipH="1">
              <a:off x="4720479" y="1695796"/>
              <a:ext cx="394619" cy="1381"/>
            </a:xfrm>
            <a:prstGeom prst="line">
              <a:avLst/>
            </a:prstGeom>
            <a:ln w="15875">
              <a:prstDash val="solid"/>
            </a:ln>
          </p:spPr>
          <p:style>
            <a:lnRef idx="1">
              <a:schemeClr val="dk1"/>
            </a:lnRef>
            <a:fillRef idx="0">
              <a:schemeClr val="dk1"/>
            </a:fillRef>
            <a:effectRef idx="0">
              <a:schemeClr val="dk1"/>
            </a:effectRef>
            <a:fontRef idx="minor">
              <a:schemeClr val="tx1"/>
            </a:fontRef>
          </p:style>
        </p:cxnSp>
        <p:grpSp>
          <p:nvGrpSpPr>
            <p:cNvPr id="12" name="Group 27">
              <a:extLst>
                <a:ext uri="{FF2B5EF4-FFF2-40B4-BE49-F238E27FC236}">
                  <a16:creationId xmlns:a16="http://schemas.microsoft.com/office/drawing/2014/main" id="{8153DCA9-D688-4B94-DDC8-05F029D0173D}"/>
                </a:ext>
              </a:extLst>
            </p:cNvPr>
            <p:cNvGrpSpPr/>
            <p:nvPr/>
          </p:nvGrpSpPr>
          <p:grpSpPr>
            <a:xfrm rot="5400000">
              <a:off x="4784451" y="1585416"/>
              <a:ext cx="223521" cy="223521"/>
              <a:chOff x="3702436" y="1806492"/>
              <a:chExt cx="223520" cy="223520"/>
            </a:xfrm>
          </p:grpSpPr>
          <p:cxnSp>
            <p:nvCxnSpPr>
              <p:cNvPr id="13" name="Straight Connector 28">
                <a:extLst>
                  <a:ext uri="{FF2B5EF4-FFF2-40B4-BE49-F238E27FC236}">
                    <a16:creationId xmlns:a16="http://schemas.microsoft.com/office/drawing/2014/main" id="{B691B728-4FF8-072D-1ECF-21773899E256}"/>
                  </a:ext>
                </a:extLst>
              </p:cNvPr>
              <p:cNvCxnSpPr>
                <a:cxnSpLocks/>
                <a:stCxn id="14" idx="0"/>
                <a:endCxn id="14" idx="4"/>
              </p:cNvCxnSpPr>
              <p:nvPr/>
            </p:nvCxnSpPr>
            <p:spPr>
              <a:xfrm rot="16200000" flipH="1">
                <a:off x="3702436" y="1918252"/>
                <a:ext cx="223520" cy="0"/>
              </a:xfrm>
              <a:prstGeom prst="line">
                <a:avLst/>
              </a:prstGeom>
              <a:ln w="15875">
                <a:prstDash val="solid"/>
              </a:ln>
            </p:spPr>
            <p:style>
              <a:lnRef idx="1">
                <a:schemeClr val="dk1"/>
              </a:lnRef>
              <a:fillRef idx="0">
                <a:schemeClr val="dk1"/>
              </a:fillRef>
              <a:effectRef idx="0">
                <a:schemeClr val="dk1"/>
              </a:effectRef>
              <a:fontRef idx="minor">
                <a:schemeClr val="tx1"/>
              </a:fontRef>
            </p:style>
          </p:cxnSp>
          <p:sp>
            <p:nvSpPr>
              <p:cNvPr id="14" name="Oval 29">
                <a:extLst>
                  <a:ext uri="{FF2B5EF4-FFF2-40B4-BE49-F238E27FC236}">
                    <a16:creationId xmlns:a16="http://schemas.microsoft.com/office/drawing/2014/main" id="{4CAA5ADF-D3CA-C33D-9AC4-0D4D1A1567BA}"/>
                  </a:ext>
                </a:extLst>
              </p:cNvPr>
              <p:cNvSpPr/>
              <p:nvPr/>
            </p:nvSpPr>
            <p:spPr>
              <a:xfrm>
                <a:off x="3702436" y="1806492"/>
                <a:ext cx="223520" cy="2235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p>
            </p:txBody>
          </p:sp>
          <p:cxnSp>
            <p:nvCxnSpPr>
              <p:cNvPr id="15" name="Straight Connector 30">
                <a:extLst>
                  <a:ext uri="{FF2B5EF4-FFF2-40B4-BE49-F238E27FC236}">
                    <a16:creationId xmlns:a16="http://schemas.microsoft.com/office/drawing/2014/main" id="{247221EE-AA15-F8D7-BCF9-2A4E70BAA797}"/>
                  </a:ext>
                </a:extLst>
              </p:cNvPr>
              <p:cNvCxnSpPr>
                <a:cxnSpLocks/>
                <a:stCxn id="14" idx="2"/>
                <a:endCxn id="14" idx="6"/>
              </p:cNvCxnSpPr>
              <p:nvPr/>
            </p:nvCxnSpPr>
            <p:spPr>
              <a:xfrm>
                <a:off x="3702436" y="1918252"/>
                <a:ext cx="223520" cy="0"/>
              </a:xfrm>
              <a:prstGeom prst="line">
                <a:avLst/>
              </a:prstGeom>
              <a:ln w="15875">
                <a:prstDash val="solid"/>
              </a:ln>
            </p:spPr>
            <p:style>
              <a:lnRef idx="1">
                <a:schemeClr val="dk1"/>
              </a:lnRef>
              <a:fillRef idx="0">
                <a:schemeClr val="dk1"/>
              </a:fillRef>
              <a:effectRef idx="0">
                <a:schemeClr val="dk1"/>
              </a:effectRef>
              <a:fontRef idx="minor">
                <a:schemeClr val="tx1"/>
              </a:fontRef>
            </p:style>
          </p:cxnSp>
        </p:grpSp>
      </p:grpSp>
      <p:sp>
        <p:nvSpPr>
          <p:cNvPr id="16" name="Rounded Rectangle 3">
            <a:extLst>
              <a:ext uri="{FF2B5EF4-FFF2-40B4-BE49-F238E27FC236}">
                <a16:creationId xmlns:a16="http://schemas.microsoft.com/office/drawing/2014/main" id="{3782A5D3-4B5E-2D7D-CB14-5D2E008C5D33}"/>
              </a:ext>
            </a:extLst>
          </p:cNvPr>
          <p:cNvSpPr/>
          <p:nvPr/>
        </p:nvSpPr>
        <p:spPr>
          <a:xfrm>
            <a:off x="8888181" y="2912165"/>
            <a:ext cx="1838739" cy="546652"/>
          </a:xfrm>
          <a:prstGeom prst="roundRect">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N" dirty="0"/>
              <a:t>Model</a:t>
            </a:r>
          </a:p>
        </p:txBody>
      </p:sp>
      <p:sp>
        <p:nvSpPr>
          <p:cNvPr id="17" name="Rounded Rectangle 14">
            <a:extLst>
              <a:ext uri="{FF2B5EF4-FFF2-40B4-BE49-F238E27FC236}">
                <a16:creationId xmlns:a16="http://schemas.microsoft.com/office/drawing/2014/main" id="{C1CC0CC6-5A96-332B-ACA0-166D9396081A}"/>
              </a:ext>
            </a:extLst>
          </p:cNvPr>
          <p:cNvSpPr/>
          <p:nvPr/>
        </p:nvSpPr>
        <p:spPr>
          <a:xfrm>
            <a:off x="8885102" y="2652056"/>
            <a:ext cx="685800" cy="223521"/>
          </a:xfrm>
          <a:prstGeom prst="roundRect">
            <a:avLst/>
          </a:prstGeom>
          <a:solidFill>
            <a:schemeClr val="accent6">
              <a:lumMod val="40000"/>
              <a:lumOff val="60000"/>
            </a:schemeClr>
          </a:solid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N" sz="1400" dirty="0">
                <a:solidFill>
                  <a:schemeClr val="tx1"/>
                </a:solidFill>
              </a:rPr>
              <a:t>PEFT</a:t>
            </a:r>
          </a:p>
        </p:txBody>
      </p:sp>
      <p:sp>
        <p:nvSpPr>
          <p:cNvPr id="18" name="Rounded Rectangle 16">
            <a:extLst>
              <a:ext uri="{FF2B5EF4-FFF2-40B4-BE49-F238E27FC236}">
                <a16:creationId xmlns:a16="http://schemas.microsoft.com/office/drawing/2014/main" id="{D1B6BB64-B736-E63B-5347-8E3CD615D4D7}"/>
              </a:ext>
            </a:extLst>
          </p:cNvPr>
          <p:cNvSpPr/>
          <p:nvPr/>
        </p:nvSpPr>
        <p:spPr>
          <a:xfrm>
            <a:off x="9937477" y="2606208"/>
            <a:ext cx="681967" cy="223521"/>
          </a:xfrm>
          <a:prstGeom prst="roundRect">
            <a:avLst/>
          </a:prstGeom>
          <a:solidFill>
            <a:schemeClr val="accent4">
              <a:lumMod val="20000"/>
              <a:lumOff val="80000"/>
            </a:schemeClr>
          </a:solid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N" dirty="0">
              <a:solidFill>
                <a:schemeClr val="tx1"/>
              </a:solidFill>
            </a:endParaRPr>
          </a:p>
        </p:txBody>
      </p:sp>
      <p:sp>
        <p:nvSpPr>
          <p:cNvPr id="19" name="Rounded Rectangle 15">
            <a:extLst>
              <a:ext uri="{FF2B5EF4-FFF2-40B4-BE49-F238E27FC236}">
                <a16:creationId xmlns:a16="http://schemas.microsoft.com/office/drawing/2014/main" id="{44246EB2-C30C-22D3-DA76-B8256305F643}"/>
              </a:ext>
            </a:extLst>
          </p:cNvPr>
          <p:cNvSpPr/>
          <p:nvPr/>
        </p:nvSpPr>
        <p:spPr>
          <a:xfrm>
            <a:off x="9976232" y="2654424"/>
            <a:ext cx="681968" cy="223521"/>
          </a:xfrm>
          <a:prstGeom prst="roundRect">
            <a:avLst/>
          </a:prstGeom>
          <a:solidFill>
            <a:schemeClr val="accent4">
              <a:lumMod val="20000"/>
              <a:lumOff val="80000"/>
            </a:schemeClr>
          </a:solid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N" dirty="0">
              <a:solidFill>
                <a:schemeClr val="tx1"/>
              </a:solidFill>
            </a:endParaRPr>
          </a:p>
        </p:txBody>
      </p:sp>
      <p:grpSp>
        <p:nvGrpSpPr>
          <p:cNvPr id="20" name="Group 42">
            <a:extLst>
              <a:ext uri="{FF2B5EF4-FFF2-40B4-BE49-F238E27FC236}">
                <a16:creationId xmlns:a16="http://schemas.microsoft.com/office/drawing/2014/main" id="{C3F002A8-1749-F5E6-00F2-DE4B567CC2B2}"/>
              </a:ext>
            </a:extLst>
          </p:cNvPr>
          <p:cNvGrpSpPr/>
          <p:nvPr/>
        </p:nvGrpSpPr>
        <p:grpSpPr>
          <a:xfrm>
            <a:off x="8549193" y="2776334"/>
            <a:ext cx="336820" cy="446650"/>
            <a:chOff x="3698467" y="1702824"/>
            <a:chExt cx="336820" cy="446650"/>
          </a:xfrm>
        </p:grpSpPr>
        <p:cxnSp>
          <p:nvCxnSpPr>
            <p:cNvPr id="21" name="Straight Connector 4">
              <a:extLst>
                <a:ext uri="{FF2B5EF4-FFF2-40B4-BE49-F238E27FC236}">
                  <a16:creationId xmlns:a16="http://schemas.microsoft.com/office/drawing/2014/main" id="{7F89D835-62FE-90AD-183C-BB82C4388F57}"/>
                </a:ext>
              </a:extLst>
            </p:cNvPr>
            <p:cNvCxnSpPr>
              <a:cxnSpLocks/>
            </p:cNvCxnSpPr>
            <p:nvPr/>
          </p:nvCxnSpPr>
          <p:spPr>
            <a:xfrm>
              <a:off x="3810551" y="1702824"/>
              <a:ext cx="0" cy="446650"/>
            </a:xfrm>
            <a:prstGeom prst="line">
              <a:avLst/>
            </a:prstGeom>
            <a:ln w="15875"/>
          </p:spPr>
          <p:style>
            <a:lnRef idx="1">
              <a:schemeClr val="dk1"/>
            </a:lnRef>
            <a:fillRef idx="0">
              <a:schemeClr val="dk1"/>
            </a:fillRef>
            <a:effectRef idx="0">
              <a:schemeClr val="dk1"/>
            </a:effectRef>
            <a:fontRef idx="minor">
              <a:schemeClr val="tx1"/>
            </a:fontRef>
          </p:style>
        </p:cxnSp>
        <p:cxnSp>
          <p:nvCxnSpPr>
            <p:cNvPr id="22" name="Straight Connector 9">
              <a:extLst>
                <a:ext uri="{FF2B5EF4-FFF2-40B4-BE49-F238E27FC236}">
                  <a16:creationId xmlns:a16="http://schemas.microsoft.com/office/drawing/2014/main" id="{58487DC8-A31F-57E3-9BAF-A13F6ADE2B95}"/>
                </a:ext>
              </a:extLst>
            </p:cNvPr>
            <p:cNvCxnSpPr>
              <a:cxnSpLocks/>
            </p:cNvCxnSpPr>
            <p:nvPr/>
          </p:nvCxnSpPr>
          <p:spPr>
            <a:xfrm flipH="1">
              <a:off x="3810551" y="2138570"/>
              <a:ext cx="224736"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23" name="Straight Connector 13">
              <a:extLst>
                <a:ext uri="{FF2B5EF4-FFF2-40B4-BE49-F238E27FC236}">
                  <a16:creationId xmlns:a16="http://schemas.microsoft.com/office/drawing/2014/main" id="{8069081E-E360-EB35-C588-C732E873E910}"/>
                </a:ext>
              </a:extLst>
            </p:cNvPr>
            <p:cNvCxnSpPr>
              <a:cxnSpLocks/>
            </p:cNvCxnSpPr>
            <p:nvPr/>
          </p:nvCxnSpPr>
          <p:spPr>
            <a:xfrm flipH="1">
              <a:off x="3809943" y="1702824"/>
              <a:ext cx="224736" cy="0"/>
            </a:xfrm>
            <a:prstGeom prst="line">
              <a:avLst/>
            </a:prstGeom>
            <a:ln w="15875"/>
          </p:spPr>
          <p:style>
            <a:lnRef idx="1">
              <a:schemeClr val="dk1"/>
            </a:lnRef>
            <a:fillRef idx="0">
              <a:schemeClr val="dk1"/>
            </a:fillRef>
            <a:effectRef idx="0">
              <a:schemeClr val="dk1"/>
            </a:effectRef>
            <a:fontRef idx="minor">
              <a:schemeClr val="tx1"/>
            </a:fontRef>
          </p:style>
        </p:cxnSp>
        <p:grpSp>
          <p:nvGrpSpPr>
            <p:cNvPr id="24" name="Group 17">
              <a:extLst>
                <a:ext uri="{FF2B5EF4-FFF2-40B4-BE49-F238E27FC236}">
                  <a16:creationId xmlns:a16="http://schemas.microsoft.com/office/drawing/2014/main" id="{9A46FD2F-FF07-676A-B843-ADAAF00D2034}"/>
                </a:ext>
              </a:extLst>
            </p:cNvPr>
            <p:cNvGrpSpPr/>
            <p:nvPr/>
          </p:nvGrpSpPr>
          <p:grpSpPr>
            <a:xfrm rot="5400000">
              <a:off x="3698467" y="1808937"/>
              <a:ext cx="223521" cy="223521"/>
              <a:chOff x="3702436" y="1806492"/>
              <a:chExt cx="223520" cy="223520"/>
            </a:xfrm>
          </p:grpSpPr>
          <p:cxnSp>
            <p:nvCxnSpPr>
              <p:cNvPr id="25" name="Straight Connector 18">
                <a:extLst>
                  <a:ext uri="{FF2B5EF4-FFF2-40B4-BE49-F238E27FC236}">
                    <a16:creationId xmlns:a16="http://schemas.microsoft.com/office/drawing/2014/main" id="{49034EF7-A3C7-45CA-3EB6-4E03AB7A5E18}"/>
                  </a:ext>
                </a:extLst>
              </p:cNvPr>
              <p:cNvCxnSpPr>
                <a:cxnSpLocks/>
                <a:stCxn id="26" idx="0"/>
                <a:endCxn id="26" idx="4"/>
              </p:cNvCxnSpPr>
              <p:nvPr/>
            </p:nvCxnSpPr>
            <p:spPr>
              <a:xfrm rot="16200000" flipH="1">
                <a:off x="3702436" y="1918252"/>
                <a:ext cx="223520" cy="0"/>
              </a:xfrm>
              <a:prstGeom prst="line">
                <a:avLst/>
              </a:prstGeom>
              <a:ln w="15875"/>
            </p:spPr>
            <p:style>
              <a:lnRef idx="1">
                <a:schemeClr val="dk1"/>
              </a:lnRef>
              <a:fillRef idx="0">
                <a:schemeClr val="dk1"/>
              </a:fillRef>
              <a:effectRef idx="0">
                <a:schemeClr val="dk1"/>
              </a:effectRef>
              <a:fontRef idx="minor">
                <a:schemeClr val="tx1"/>
              </a:fontRef>
            </p:style>
          </p:cxnSp>
          <p:sp>
            <p:nvSpPr>
              <p:cNvPr id="26" name="Oval 19">
                <a:extLst>
                  <a:ext uri="{FF2B5EF4-FFF2-40B4-BE49-F238E27FC236}">
                    <a16:creationId xmlns:a16="http://schemas.microsoft.com/office/drawing/2014/main" id="{31DED8EF-6A2B-66E8-03B9-F661AB946C94}"/>
                  </a:ext>
                </a:extLst>
              </p:cNvPr>
              <p:cNvSpPr/>
              <p:nvPr/>
            </p:nvSpPr>
            <p:spPr>
              <a:xfrm>
                <a:off x="3702436" y="1806492"/>
                <a:ext cx="223520" cy="2235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p>
            </p:txBody>
          </p:sp>
          <p:cxnSp>
            <p:nvCxnSpPr>
              <p:cNvPr id="27" name="Straight Connector 20">
                <a:extLst>
                  <a:ext uri="{FF2B5EF4-FFF2-40B4-BE49-F238E27FC236}">
                    <a16:creationId xmlns:a16="http://schemas.microsoft.com/office/drawing/2014/main" id="{249D2196-D7F9-1566-A555-513323EB124B}"/>
                  </a:ext>
                </a:extLst>
              </p:cNvPr>
              <p:cNvCxnSpPr>
                <a:cxnSpLocks/>
                <a:stCxn id="26" idx="2"/>
                <a:endCxn id="26" idx="6"/>
              </p:cNvCxnSpPr>
              <p:nvPr/>
            </p:nvCxnSpPr>
            <p:spPr>
              <a:xfrm>
                <a:off x="3702436" y="1918252"/>
                <a:ext cx="223520" cy="0"/>
              </a:xfrm>
              <a:prstGeom prst="line">
                <a:avLst/>
              </a:prstGeom>
              <a:ln w="15875"/>
            </p:spPr>
            <p:style>
              <a:lnRef idx="1">
                <a:schemeClr val="dk1"/>
              </a:lnRef>
              <a:fillRef idx="0">
                <a:schemeClr val="dk1"/>
              </a:fillRef>
              <a:effectRef idx="0">
                <a:schemeClr val="dk1"/>
              </a:effectRef>
              <a:fontRef idx="minor">
                <a:schemeClr val="tx1"/>
              </a:fontRef>
            </p:style>
          </p:cxnSp>
        </p:grpSp>
      </p:grpSp>
      <p:sp>
        <p:nvSpPr>
          <p:cNvPr id="28" name="Rectangle 39">
            <a:extLst>
              <a:ext uri="{FF2B5EF4-FFF2-40B4-BE49-F238E27FC236}">
                <a16:creationId xmlns:a16="http://schemas.microsoft.com/office/drawing/2014/main" id="{3DC087AB-A55A-77C2-47A6-B085CD171E7A}"/>
              </a:ext>
            </a:extLst>
          </p:cNvPr>
          <p:cNvSpPr/>
          <p:nvPr/>
        </p:nvSpPr>
        <p:spPr>
          <a:xfrm>
            <a:off x="10968824" y="2902491"/>
            <a:ext cx="817144" cy="223521"/>
          </a:xfrm>
          <a:prstGeom prst="rect">
            <a:avLst/>
          </a:prstGeom>
          <a:solidFill>
            <a:schemeClr val="accent6">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29" name="TextBox 41">
                <a:extLst>
                  <a:ext uri="{FF2B5EF4-FFF2-40B4-BE49-F238E27FC236}">
                    <a16:creationId xmlns:a16="http://schemas.microsoft.com/office/drawing/2014/main" id="{6763D741-4E30-3784-B51C-C72BF11849BD}"/>
                  </a:ext>
                </a:extLst>
              </p:cNvPr>
              <p:cNvSpPr txBox="1"/>
              <p:nvPr/>
            </p:nvSpPr>
            <p:spPr>
              <a:xfrm>
                <a:off x="11176521" y="2865187"/>
                <a:ext cx="405128" cy="27653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𝑓</m:t>
                      </m:r>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𝜃</m:t>
                      </m:r>
                      <m:r>
                        <a:rPr lang="en-US" sz="1200" b="0" i="1" smtClean="0">
                          <a:latin typeface="Cambria Math" panose="02040503050406030204" pitchFamily="18" charset="0"/>
                        </a:rPr>
                        <m:t>)</m:t>
                      </m:r>
                    </m:oMath>
                  </m:oMathPara>
                </a14:m>
                <a:endParaRPr lang="en-CN" sz="1200" dirty="0"/>
              </a:p>
            </p:txBody>
          </p:sp>
        </mc:Choice>
        <mc:Fallback xmlns="">
          <p:sp>
            <p:nvSpPr>
              <p:cNvPr id="29" name="TextBox 41">
                <a:extLst>
                  <a:ext uri="{FF2B5EF4-FFF2-40B4-BE49-F238E27FC236}">
                    <a16:creationId xmlns:a16="http://schemas.microsoft.com/office/drawing/2014/main" id="{6763D741-4E30-3784-B51C-C72BF11849BD}"/>
                  </a:ext>
                </a:extLst>
              </p:cNvPr>
              <p:cNvSpPr txBox="1">
                <a:spLocks noRot="1" noChangeAspect="1" noMove="1" noResize="1" noEditPoints="1" noAdjustHandles="1" noChangeArrowheads="1" noChangeShapeType="1" noTextEdit="1"/>
              </p:cNvSpPr>
              <p:nvPr/>
            </p:nvSpPr>
            <p:spPr>
              <a:xfrm>
                <a:off x="11176521" y="2865187"/>
                <a:ext cx="405128" cy="276538"/>
              </a:xfrm>
              <a:prstGeom prst="rect">
                <a:avLst/>
              </a:prstGeom>
              <a:blipFill>
                <a:blip r:embed="rId3"/>
                <a:stretch>
                  <a:fillRect l="-8824" b="-13043"/>
                </a:stretch>
              </a:blipFill>
            </p:spPr>
            <p:txBody>
              <a:bodyPr/>
              <a:lstStyle/>
              <a:p>
                <a:r>
                  <a:rPr lang="zh-CN" altLang="en-US">
                    <a:noFill/>
                  </a:rPr>
                  <a:t> </a:t>
                </a:r>
              </a:p>
            </p:txBody>
          </p:sp>
        </mc:Fallback>
      </mc:AlternateContent>
      <p:sp>
        <p:nvSpPr>
          <p:cNvPr id="30" name="Rectangle 44">
            <a:extLst>
              <a:ext uri="{FF2B5EF4-FFF2-40B4-BE49-F238E27FC236}">
                <a16:creationId xmlns:a16="http://schemas.microsoft.com/office/drawing/2014/main" id="{D554CDA2-6A23-1567-DF3B-A7B498C83342}"/>
              </a:ext>
            </a:extLst>
          </p:cNvPr>
          <p:cNvSpPr/>
          <p:nvPr/>
        </p:nvSpPr>
        <p:spPr>
          <a:xfrm>
            <a:off x="10972799" y="3165960"/>
            <a:ext cx="817144" cy="223521"/>
          </a:xfrm>
          <a:prstGeom prst="rect">
            <a:avLst/>
          </a:prstGeom>
          <a:solidFill>
            <a:schemeClr val="accent4">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31" name="TextBox 47">
                <a:extLst>
                  <a:ext uri="{FF2B5EF4-FFF2-40B4-BE49-F238E27FC236}">
                    <a16:creationId xmlns:a16="http://schemas.microsoft.com/office/drawing/2014/main" id="{BA8ECAD4-7687-2DDB-037B-92DE1C74948F}"/>
                  </a:ext>
                </a:extLst>
              </p:cNvPr>
              <p:cNvSpPr txBox="1"/>
              <p:nvPr/>
            </p:nvSpPr>
            <p:spPr>
              <a:xfrm>
                <a:off x="10910404" y="3139220"/>
                <a:ext cx="990975"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𝑓</m:t>
                      </m:r>
                      <m:r>
                        <a:rPr lang="en-US" sz="1200" i="1" smtClean="0">
                          <a:latin typeface="Cambria Math" panose="02040503050406030204" pitchFamily="18" charset="0"/>
                        </a:rPr>
                        <m:t>(</m:t>
                      </m:r>
                      <m:r>
                        <a:rPr lang="en-US" sz="1200" i="1" smtClean="0">
                          <a:latin typeface="Cambria Math" panose="02040503050406030204" pitchFamily="18" charset="0"/>
                        </a:rPr>
                        <m:t>𝜃</m:t>
                      </m:r>
                      <m:r>
                        <a:rPr lang="en-US" sz="1200" i="1" smtClean="0">
                          <a:latin typeface="Cambria Math" panose="02040503050406030204" pitchFamily="18" charset="0"/>
                        </a:rPr>
                        <m:t>+</m:t>
                      </m:r>
                      <m:r>
                        <a:rPr lang="en-US" sz="1200" i="1" smtClean="0">
                          <a:latin typeface="Cambria Math" panose="02040503050406030204" pitchFamily="18" charset="0"/>
                        </a:rPr>
                        <m:t>h</m:t>
                      </m:r>
                      <m:r>
                        <a:rPr lang="en-US" sz="1200" i="1" smtClean="0">
                          <a:latin typeface="Cambria Math" panose="02040503050406030204" pitchFamily="18" charset="0"/>
                        </a:rPr>
                        <m:t>∙</m:t>
                      </m:r>
                      <m:r>
                        <a:rPr lang="en-US" sz="1200" i="1" smtClean="0">
                          <a:latin typeface="Cambria Math" panose="02040503050406030204" pitchFamily="18" charset="0"/>
                        </a:rPr>
                        <m:t>𝑣</m:t>
                      </m:r>
                      <m:r>
                        <a:rPr lang="en-US" sz="1200" i="1" smtClean="0">
                          <a:latin typeface="Cambria Math" panose="02040503050406030204" pitchFamily="18" charset="0"/>
                        </a:rPr>
                        <m:t>)</m:t>
                      </m:r>
                    </m:oMath>
                  </m:oMathPara>
                </a14:m>
                <a:endParaRPr lang="en-CN" sz="1200" i="1" dirty="0">
                  <a:latin typeface="Cambria Math" panose="02040503050406030204" pitchFamily="18" charset="0"/>
                </a:endParaRPr>
              </a:p>
            </p:txBody>
          </p:sp>
        </mc:Choice>
        <mc:Fallback xmlns="">
          <p:sp>
            <p:nvSpPr>
              <p:cNvPr id="31" name="TextBox 47">
                <a:extLst>
                  <a:ext uri="{FF2B5EF4-FFF2-40B4-BE49-F238E27FC236}">
                    <a16:creationId xmlns:a16="http://schemas.microsoft.com/office/drawing/2014/main" id="{BA8ECAD4-7687-2DDB-037B-92DE1C74948F}"/>
                  </a:ext>
                </a:extLst>
              </p:cNvPr>
              <p:cNvSpPr txBox="1">
                <a:spLocks noRot="1" noChangeAspect="1" noMove="1" noResize="1" noEditPoints="1" noAdjustHandles="1" noChangeArrowheads="1" noChangeShapeType="1" noTextEdit="1"/>
              </p:cNvSpPr>
              <p:nvPr/>
            </p:nvSpPr>
            <p:spPr>
              <a:xfrm>
                <a:off x="10910404" y="3139220"/>
                <a:ext cx="990975" cy="276999"/>
              </a:xfrm>
              <a:prstGeom prst="rect">
                <a:avLst/>
              </a:prstGeom>
              <a:blipFill>
                <a:blip r:embed="rId4"/>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Box 49">
                <a:extLst>
                  <a:ext uri="{FF2B5EF4-FFF2-40B4-BE49-F238E27FC236}">
                    <a16:creationId xmlns:a16="http://schemas.microsoft.com/office/drawing/2014/main" id="{41967BD0-98BA-6DFA-2615-57CC2369FDFF}"/>
                  </a:ext>
                </a:extLst>
              </p:cNvPr>
              <p:cNvSpPr txBox="1"/>
              <p:nvPr/>
            </p:nvSpPr>
            <p:spPr>
              <a:xfrm>
                <a:off x="10137404" y="2558901"/>
                <a:ext cx="3411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𝑣</m:t>
                      </m:r>
                    </m:oMath>
                  </m:oMathPara>
                </a14:m>
                <a:endParaRPr lang="en-CN" dirty="0"/>
              </a:p>
            </p:txBody>
          </p:sp>
        </mc:Choice>
        <mc:Fallback xmlns="">
          <p:sp>
            <p:nvSpPr>
              <p:cNvPr id="32" name="TextBox 49">
                <a:extLst>
                  <a:ext uri="{FF2B5EF4-FFF2-40B4-BE49-F238E27FC236}">
                    <a16:creationId xmlns:a16="http://schemas.microsoft.com/office/drawing/2014/main" id="{41967BD0-98BA-6DFA-2615-57CC2369FDFF}"/>
                  </a:ext>
                </a:extLst>
              </p:cNvPr>
              <p:cNvSpPr txBox="1">
                <a:spLocks noRot="1" noChangeAspect="1" noMove="1" noResize="1" noEditPoints="1" noAdjustHandles="1" noChangeArrowheads="1" noChangeShapeType="1" noTextEdit="1"/>
              </p:cNvSpPr>
              <p:nvPr/>
            </p:nvSpPr>
            <p:spPr>
              <a:xfrm>
                <a:off x="10137404" y="2558901"/>
                <a:ext cx="341183" cy="369332"/>
              </a:xfrm>
              <a:prstGeom prst="rect">
                <a:avLst/>
              </a:prstGeom>
              <a:blipFill>
                <a:blip r:embed="rId5"/>
                <a:stretch>
                  <a:fillRect/>
                </a:stretch>
              </a:blipFill>
            </p:spPr>
            <p:txBody>
              <a:bodyPr/>
              <a:lstStyle/>
              <a:p>
                <a:r>
                  <a:rPr lang="zh-CN" altLang="en-US">
                    <a:noFill/>
                  </a:rPr>
                  <a:t> </a:t>
                </a:r>
              </a:p>
            </p:txBody>
          </p:sp>
        </mc:Fallback>
      </mc:AlternateContent>
      <p:cxnSp>
        <p:nvCxnSpPr>
          <p:cNvPr id="33" name="Straight Arrow Connector 53">
            <a:extLst>
              <a:ext uri="{FF2B5EF4-FFF2-40B4-BE49-F238E27FC236}">
                <a16:creationId xmlns:a16="http://schemas.microsoft.com/office/drawing/2014/main" id="{58DFF428-72E8-0015-87B8-7070C0B24E57}"/>
              </a:ext>
            </a:extLst>
          </p:cNvPr>
          <p:cNvCxnSpPr>
            <a:cxnSpLocks/>
            <a:stCxn id="16" idx="3"/>
          </p:cNvCxnSpPr>
          <p:nvPr/>
        </p:nvCxnSpPr>
        <p:spPr>
          <a:xfrm>
            <a:off x="10726920" y="3185491"/>
            <a:ext cx="210890" cy="2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62">
            <a:extLst>
              <a:ext uri="{FF2B5EF4-FFF2-40B4-BE49-F238E27FC236}">
                <a16:creationId xmlns:a16="http://schemas.microsoft.com/office/drawing/2014/main" id="{9AAD8CEE-9205-5940-43F8-74B6E6B02F0E}"/>
              </a:ext>
            </a:extLst>
          </p:cNvPr>
          <p:cNvCxnSpPr>
            <a:cxnSpLocks/>
            <a:stCxn id="29" idx="0"/>
            <a:endCxn id="35" idx="2"/>
          </p:cNvCxnSpPr>
          <p:nvPr/>
        </p:nvCxnSpPr>
        <p:spPr>
          <a:xfrm flipH="1" flipV="1">
            <a:off x="11377396" y="2598973"/>
            <a:ext cx="1689" cy="266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ounded Rectangle 65">
            <a:extLst>
              <a:ext uri="{FF2B5EF4-FFF2-40B4-BE49-F238E27FC236}">
                <a16:creationId xmlns:a16="http://schemas.microsoft.com/office/drawing/2014/main" id="{EBBD4611-8342-A452-8A36-B289C1AEE109}"/>
              </a:ext>
            </a:extLst>
          </p:cNvPr>
          <p:cNvSpPr/>
          <p:nvPr/>
        </p:nvSpPr>
        <p:spPr>
          <a:xfrm>
            <a:off x="10961010" y="2375452"/>
            <a:ext cx="832771" cy="223521"/>
          </a:xfrm>
          <a:prstGeom prst="roundRect">
            <a:avLst/>
          </a:prstGeom>
          <a:solidFill>
            <a:schemeClr val="accent3"/>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050" dirty="0"/>
              <a:t>Gradient</a:t>
            </a:r>
          </a:p>
        </p:txBody>
      </p:sp>
      <p:cxnSp>
        <p:nvCxnSpPr>
          <p:cNvPr id="36" name="Elbow Connector 69">
            <a:extLst>
              <a:ext uri="{FF2B5EF4-FFF2-40B4-BE49-F238E27FC236}">
                <a16:creationId xmlns:a16="http://schemas.microsoft.com/office/drawing/2014/main" id="{5EB4A0D8-1BE8-50CC-E27A-CEF95DD9AD4D}"/>
              </a:ext>
            </a:extLst>
          </p:cNvPr>
          <p:cNvCxnSpPr>
            <a:cxnSpLocks/>
            <a:endCxn id="17" idx="0"/>
          </p:cNvCxnSpPr>
          <p:nvPr/>
        </p:nvCxnSpPr>
        <p:spPr>
          <a:xfrm rot="10800000" flipV="1">
            <a:off x="9228002" y="2469840"/>
            <a:ext cx="1733008" cy="18221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82">
            <a:extLst>
              <a:ext uri="{FF2B5EF4-FFF2-40B4-BE49-F238E27FC236}">
                <a16:creationId xmlns:a16="http://schemas.microsoft.com/office/drawing/2014/main" id="{9AE3E537-2D6D-E2BA-8470-7A04DE7D3319}"/>
              </a:ext>
            </a:extLst>
          </p:cNvPr>
          <p:cNvSpPr txBox="1"/>
          <p:nvPr/>
        </p:nvSpPr>
        <p:spPr>
          <a:xfrm rot="16200000">
            <a:off x="7980854" y="2961483"/>
            <a:ext cx="685786" cy="307777"/>
          </a:xfrm>
          <a:prstGeom prst="rect">
            <a:avLst/>
          </a:prstGeom>
          <a:noFill/>
        </p:spPr>
        <p:txBody>
          <a:bodyPr wrap="square">
            <a:spAutoFit/>
          </a:bodyPr>
          <a:lstStyle/>
          <a:p>
            <a:pPr algn="ctr"/>
            <a:r>
              <a:rPr lang="en-CN" sz="1400" dirty="0">
                <a:solidFill>
                  <a:schemeClr val="tx1"/>
                </a:solidFill>
              </a:rPr>
              <a:t>Input</a:t>
            </a:r>
          </a:p>
        </p:txBody>
      </p:sp>
      <p:cxnSp>
        <p:nvCxnSpPr>
          <p:cNvPr id="38" name="Straight Arrow Connector 84">
            <a:extLst>
              <a:ext uri="{FF2B5EF4-FFF2-40B4-BE49-F238E27FC236}">
                <a16:creationId xmlns:a16="http://schemas.microsoft.com/office/drawing/2014/main" id="{1FA8A93B-9827-CA2C-F134-1C52EB989463}"/>
              </a:ext>
            </a:extLst>
          </p:cNvPr>
          <p:cNvCxnSpPr>
            <a:cxnSpLocks/>
          </p:cNvCxnSpPr>
          <p:nvPr/>
        </p:nvCxnSpPr>
        <p:spPr>
          <a:xfrm>
            <a:off x="8446793" y="3196949"/>
            <a:ext cx="210890" cy="2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86">
            <a:extLst>
              <a:ext uri="{FF2B5EF4-FFF2-40B4-BE49-F238E27FC236}">
                <a16:creationId xmlns:a16="http://schemas.microsoft.com/office/drawing/2014/main" id="{BB3BAEC7-7B05-95A6-2C7D-C74F2C741A54}"/>
              </a:ext>
            </a:extLst>
          </p:cNvPr>
          <p:cNvSpPr txBox="1"/>
          <p:nvPr/>
        </p:nvSpPr>
        <p:spPr>
          <a:xfrm>
            <a:off x="8184470" y="2127154"/>
            <a:ext cx="918841" cy="523220"/>
          </a:xfrm>
          <a:prstGeom prst="rect">
            <a:avLst/>
          </a:prstGeom>
          <a:noFill/>
        </p:spPr>
        <p:txBody>
          <a:bodyPr wrap="none" rtlCol="0">
            <a:spAutoFit/>
          </a:bodyPr>
          <a:lstStyle/>
          <a:p>
            <a:r>
              <a:rPr lang="en-CN" sz="2800" b="1" dirty="0"/>
              <a:t>RAM</a:t>
            </a:r>
          </a:p>
        </p:txBody>
      </p:sp>
      <p:sp>
        <p:nvSpPr>
          <p:cNvPr id="40" name="文本占位符 2">
            <a:extLst>
              <a:ext uri="{FF2B5EF4-FFF2-40B4-BE49-F238E27FC236}">
                <a16:creationId xmlns:a16="http://schemas.microsoft.com/office/drawing/2014/main" id="{CF19D7D0-FA8E-026B-0F11-38D9BE531E4A}"/>
              </a:ext>
            </a:extLst>
          </p:cNvPr>
          <p:cNvSpPr txBox="1">
            <a:spLocks/>
          </p:cNvSpPr>
          <p:nvPr/>
        </p:nvSpPr>
        <p:spPr>
          <a:xfrm>
            <a:off x="796655" y="4968815"/>
            <a:ext cx="10379075" cy="10696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Previous BP-Free Literatures only apply to tiny models.</a:t>
            </a:r>
          </a:p>
          <a:p>
            <a:r>
              <a:rPr kumimoji="1" lang="en-US" altLang="zh-CN" dirty="0"/>
              <a:t>Reason: Number of perturbations are huge.</a:t>
            </a:r>
            <a:endParaRPr kumimoji="1" lang="zh-CN" altLang="en-US" dirty="0"/>
          </a:p>
        </p:txBody>
      </p:sp>
      <p:sp>
        <p:nvSpPr>
          <p:cNvPr id="43" name="右箭头 42">
            <a:extLst>
              <a:ext uri="{FF2B5EF4-FFF2-40B4-BE49-F238E27FC236}">
                <a16:creationId xmlns:a16="http://schemas.microsoft.com/office/drawing/2014/main" id="{8793E4BF-0E0E-160B-0601-C64F6239F0DA}"/>
              </a:ext>
            </a:extLst>
          </p:cNvPr>
          <p:cNvSpPr/>
          <p:nvPr/>
        </p:nvSpPr>
        <p:spPr>
          <a:xfrm rot="18884604">
            <a:off x="10711748" y="4237075"/>
            <a:ext cx="458069" cy="148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4" name="图片 43">
            <a:extLst>
              <a:ext uri="{FF2B5EF4-FFF2-40B4-BE49-F238E27FC236}">
                <a16:creationId xmlns:a16="http://schemas.microsoft.com/office/drawing/2014/main" id="{C87B7460-2334-69A6-5381-34278B9DA37B}"/>
              </a:ext>
            </a:extLst>
          </p:cNvPr>
          <p:cNvPicPr>
            <a:picLocks noChangeAspect="1"/>
          </p:cNvPicPr>
          <p:nvPr/>
        </p:nvPicPr>
        <p:blipFill rotWithShape="1">
          <a:blip r:embed="rId6"/>
          <a:srcRect b="41581"/>
          <a:stretch/>
        </p:blipFill>
        <p:spPr>
          <a:xfrm>
            <a:off x="690559" y="1812444"/>
            <a:ext cx="6399531" cy="2541739"/>
          </a:xfrm>
          <a:prstGeom prst="rect">
            <a:avLst/>
          </a:prstGeom>
        </p:spPr>
      </p:pic>
      <p:sp>
        <p:nvSpPr>
          <p:cNvPr id="6" name="Rounded Rectangle 3">
            <a:extLst>
              <a:ext uri="{FF2B5EF4-FFF2-40B4-BE49-F238E27FC236}">
                <a16:creationId xmlns:a16="http://schemas.microsoft.com/office/drawing/2014/main" id="{56F60859-33E1-FA57-4B72-C49818AE86FF}"/>
              </a:ext>
            </a:extLst>
          </p:cNvPr>
          <p:cNvSpPr/>
          <p:nvPr/>
        </p:nvSpPr>
        <p:spPr>
          <a:xfrm>
            <a:off x="9262899" y="4376712"/>
            <a:ext cx="1838739" cy="546652"/>
          </a:xfrm>
          <a:prstGeom prst="roundRect">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N" dirty="0"/>
              <a:t>Model</a:t>
            </a:r>
          </a:p>
        </p:txBody>
      </p:sp>
      <p:sp>
        <p:nvSpPr>
          <p:cNvPr id="41" name="Rounded Rectangle 14">
            <a:extLst>
              <a:ext uri="{FF2B5EF4-FFF2-40B4-BE49-F238E27FC236}">
                <a16:creationId xmlns:a16="http://schemas.microsoft.com/office/drawing/2014/main" id="{7FB391EF-126F-4277-3188-5D07BC7442DF}"/>
              </a:ext>
            </a:extLst>
          </p:cNvPr>
          <p:cNvSpPr/>
          <p:nvPr/>
        </p:nvSpPr>
        <p:spPr>
          <a:xfrm>
            <a:off x="10815641" y="3880312"/>
            <a:ext cx="685800" cy="223521"/>
          </a:xfrm>
          <a:prstGeom prst="roundRect">
            <a:avLst/>
          </a:prstGeom>
          <a:solidFill>
            <a:schemeClr val="accent6">
              <a:lumMod val="40000"/>
              <a:lumOff val="60000"/>
            </a:schemeClr>
          </a:solid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N" sz="1400" dirty="0">
                <a:solidFill>
                  <a:schemeClr val="tx1"/>
                </a:solidFill>
              </a:rPr>
              <a:t>PEFT</a:t>
            </a:r>
          </a:p>
        </p:txBody>
      </p:sp>
      <p:sp>
        <p:nvSpPr>
          <p:cNvPr id="42" name="灯片编号占位符 41">
            <a:extLst>
              <a:ext uri="{FF2B5EF4-FFF2-40B4-BE49-F238E27FC236}">
                <a16:creationId xmlns:a16="http://schemas.microsoft.com/office/drawing/2014/main" id="{0AEC7652-69DB-2491-7780-27E6000D441E}"/>
              </a:ext>
            </a:extLst>
          </p:cNvPr>
          <p:cNvSpPr>
            <a:spLocks noGrp="1"/>
          </p:cNvSpPr>
          <p:nvPr>
            <p:ph type="sldNum" sz="quarter" idx="12"/>
          </p:nvPr>
        </p:nvSpPr>
        <p:spPr/>
        <p:txBody>
          <a:bodyPr/>
          <a:lstStyle/>
          <a:p>
            <a:fld id="{15F5CA48-F8C7-3741-BE43-81360A98132B}" type="slidenum">
              <a:rPr kumimoji="1" lang="zh-CN" altLang="en-US" smtClean="0"/>
              <a:pPr/>
              <a:t>12</a:t>
            </a:fld>
            <a:r>
              <a:rPr kumimoji="1" lang="en-US" altLang="zh-CN"/>
              <a:t>/24</a:t>
            </a:r>
            <a:endParaRPr kumimoji="1" lang="zh-CN" altLang="en-US" dirty="0"/>
          </a:p>
        </p:txBody>
      </p:sp>
    </p:spTree>
    <p:extLst>
      <p:ext uri="{BB962C8B-B14F-4D97-AF65-F5344CB8AC3E}">
        <p14:creationId xmlns:p14="http://schemas.microsoft.com/office/powerpoint/2010/main" val="2396285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FE6404-1E37-22B5-F500-40D4FA6EC5FA}"/>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0EFD2D99-60AB-7AB6-0AF1-52522EB86871}"/>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2A14ADDD-B572-675D-4F3B-224B546CDBFD}"/>
              </a:ext>
            </a:extLst>
          </p:cNvPr>
          <p:cNvSpPr>
            <a:spLocks noGrp="1"/>
          </p:cNvSpPr>
          <p:nvPr>
            <p:ph type="title"/>
          </p:nvPr>
        </p:nvSpPr>
        <p:spPr>
          <a:xfrm>
            <a:off x="0" y="24290"/>
            <a:ext cx="12192000" cy="1325563"/>
          </a:xfrm>
        </p:spPr>
        <p:txBody>
          <a:bodyPr/>
          <a:lstStyle/>
          <a:p>
            <a:r>
              <a:rPr kumimoji="1" lang="en-US" altLang="zh-CN" dirty="0"/>
              <a:t>Design #2: Client Workloads Adaptation</a:t>
            </a:r>
            <a:endParaRPr kumimoji="1" lang="zh-CN" altLang="en-US" dirty="0"/>
          </a:p>
        </p:txBody>
      </p:sp>
      <p:sp>
        <p:nvSpPr>
          <p:cNvPr id="6" name="文本占位符 2">
            <a:extLst>
              <a:ext uri="{FF2B5EF4-FFF2-40B4-BE49-F238E27FC236}">
                <a16:creationId xmlns:a16="http://schemas.microsoft.com/office/drawing/2014/main" id="{2902DFAE-2FEB-4E69-783A-CB82C0FF1BD6}"/>
              </a:ext>
            </a:extLst>
          </p:cNvPr>
          <p:cNvSpPr txBox="1">
            <a:spLocks/>
          </p:cNvSpPr>
          <p:nvPr/>
        </p:nvSpPr>
        <p:spPr>
          <a:xfrm>
            <a:off x="796655" y="5124091"/>
            <a:ext cx="10379075" cy="11386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How</a:t>
            </a:r>
            <a:r>
              <a:rPr kumimoji="1" lang="zh-CN" altLang="en-US" dirty="0"/>
              <a:t> </a:t>
            </a:r>
            <a:r>
              <a:rPr kumimoji="1" lang="en-US" altLang="zh-CN" dirty="0"/>
              <a:t>many perturbations</a:t>
            </a:r>
            <a:r>
              <a:rPr kumimoji="1" lang="zh-CN" altLang="en-US" dirty="0"/>
              <a:t>？</a:t>
            </a:r>
            <a:endParaRPr kumimoji="1" lang="en-US" altLang="zh-CN" dirty="0"/>
          </a:p>
        </p:txBody>
      </p:sp>
      <p:pic>
        <p:nvPicPr>
          <p:cNvPr id="7" name="图片 6">
            <a:extLst>
              <a:ext uri="{FF2B5EF4-FFF2-40B4-BE49-F238E27FC236}">
                <a16:creationId xmlns:a16="http://schemas.microsoft.com/office/drawing/2014/main" id="{D3611BE0-44DE-F57B-94F1-E7E1E0D030F2}"/>
              </a:ext>
            </a:extLst>
          </p:cNvPr>
          <p:cNvPicPr>
            <a:picLocks noChangeAspect="1"/>
          </p:cNvPicPr>
          <p:nvPr/>
        </p:nvPicPr>
        <p:blipFill rotWithShape="1">
          <a:blip r:embed="rId3"/>
          <a:srcRect r="50154"/>
          <a:stretch/>
        </p:blipFill>
        <p:spPr>
          <a:xfrm>
            <a:off x="540022" y="1474289"/>
            <a:ext cx="3032768" cy="2745451"/>
          </a:xfrm>
          <a:prstGeom prst="rect">
            <a:avLst/>
          </a:prstGeom>
        </p:spPr>
      </p:pic>
      <p:sp>
        <p:nvSpPr>
          <p:cNvPr id="16" name="灯片编号占位符 15">
            <a:extLst>
              <a:ext uri="{FF2B5EF4-FFF2-40B4-BE49-F238E27FC236}">
                <a16:creationId xmlns:a16="http://schemas.microsoft.com/office/drawing/2014/main" id="{B3913BF1-21B8-E26B-2CCF-7F670CDA43A8}"/>
              </a:ext>
            </a:extLst>
          </p:cNvPr>
          <p:cNvSpPr>
            <a:spLocks noGrp="1"/>
          </p:cNvSpPr>
          <p:nvPr>
            <p:ph type="sldNum" sz="quarter" idx="12"/>
          </p:nvPr>
        </p:nvSpPr>
        <p:spPr/>
        <p:txBody>
          <a:bodyPr/>
          <a:lstStyle/>
          <a:p>
            <a:fld id="{15F5CA48-F8C7-3741-BE43-81360A98132B}" type="slidenum">
              <a:rPr kumimoji="1" lang="zh-CN" altLang="en-US" smtClean="0"/>
              <a:pPr/>
              <a:t>13</a:t>
            </a:fld>
            <a:r>
              <a:rPr kumimoji="1" lang="en-US" altLang="zh-CN"/>
              <a:t>/24</a:t>
            </a:r>
            <a:endParaRPr kumimoji="1" lang="zh-CN" altLang="en-US" dirty="0"/>
          </a:p>
        </p:txBody>
      </p:sp>
    </p:spTree>
    <p:extLst>
      <p:ext uri="{BB962C8B-B14F-4D97-AF65-F5344CB8AC3E}">
        <p14:creationId xmlns:p14="http://schemas.microsoft.com/office/powerpoint/2010/main" val="3769646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FE6404-1E37-22B5-F500-40D4FA6EC5FA}"/>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0EFD2D99-60AB-7AB6-0AF1-52522EB86871}"/>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2A14ADDD-B572-675D-4F3B-224B546CDBFD}"/>
              </a:ext>
            </a:extLst>
          </p:cNvPr>
          <p:cNvSpPr>
            <a:spLocks noGrp="1"/>
          </p:cNvSpPr>
          <p:nvPr>
            <p:ph type="title"/>
          </p:nvPr>
        </p:nvSpPr>
        <p:spPr>
          <a:xfrm>
            <a:off x="0" y="24290"/>
            <a:ext cx="12192000" cy="1325563"/>
          </a:xfrm>
        </p:spPr>
        <p:txBody>
          <a:bodyPr/>
          <a:lstStyle/>
          <a:p>
            <a:r>
              <a:rPr kumimoji="1" lang="en-US" altLang="zh-CN" dirty="0"/>
              <a:t>Design #2: Client Workloads Adaptation</a:t>
            </a:r>
            <a:endParaRPr kumimoji="1" lang="zh-CN" altLang="en-US" dirty="0"/>
          </a:p>
        </p:txBody>
      </p:sp>
      <p:sp>
        <p:nvSpPr>
          <p:cNvPr id="6" name="文本占位符 2">
            <a:extLst>
              <a:ext uri="{FF2B5EF4-FFF2-40B4-BE49-F238E27FC236}">
                <a16:creationId xmlns:a16="http://schemas.microsoft.com/office/drawing/2014/main" id="{2902DFAE-2FEB-4E69-783A-CB82C0FF1BD6}"/>
              </a:ext>
            </a:extLst>
          </p:cNvPr>
          <p:cNvSpPr txBox="1">
            <a:spLocks/>
          </p:cNvSpPr>
          <p:nvPr/>
        </p:nvSpPr>
        <p:spPr>
          <a:xfrm>
            <a:off x="796655" y="5124091"/>
            <a:ext cx="10379075" cy="11386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How</a:t>
            </a:r>
            <a:r>
              <a:rPr kumimoji="1" lang="zh-CN" altLang="en-US" dirty="0"/>
              <a:t> </a:t>
            </a:r>
            <a:r>
              <a:rPr kumimoji="1" lang="en-US" altLang="zh-CN" dirty="0"/>
              <a:t>many perturbations</a:t>
            </a:r>
            <a:r>
              <a:rPr kumimoji="1" lang="zh-CN" altLang="en-US" dirty="0"/>
              <a:t>？</a:t>
            </a:r>
            <a:endParaRPr kumimoji="1" lang="en-US" altLang="zh-CN" dirty="0"/>
          </a:p>
          <a:p>
            <a:r>
              <a:rPr kumimoji="1" lang="en-US" altLang="zh-CN" dirty="0"/>
              <a:t>We decide on the gradient variance.</a:t>
            </a:r>
            <a:endParaRPr kumimoji="1" lang="zh-CN" altLang="en-US" dirty="0"/>
          </a:p>
        </p:txBody>
      </p:sp>
      <p:pic>
        <p:nvPicPr>
          <p:cNvPr id="7" name="图片 6">
            <a:extLst>
              <a:ext uri="{FF2B5EF4-FFF2-40B4-BE49-F238E27FC236}">
                <a16:creationId xmlns:a16="http://schemas.microsoft.com/office/drawing/2014/main" id="{D3611BE0-44DE-F57B-94F1-E7E1E0D030F2}"/>
              </a:ext>
            </a:extLst>
          </p:cNvPr>
          <p:cNvPicPr>
            <a:picLocks noChangeAspect="1"/>
          </p:cNvPicPr>
          <p:nvPr/>
        </p:nvPicPr>
        <p:blipFill>
          <a:blip r:embed="rId3"/>
          <a:stretch>
            <a:fillRect/>
          </a:stretch>
        </p:blipFill>
        <p:spPr>
          <a:xfrm>
            <a:off x="540021" y="1474289"/>
            <a:ext cx="6084299" cy="2745451"/>
          </a:xfrm>
          <a:prstGeom prst="rect">
            <a:avLst/>
          </a:prstGeom>
        </p:spPr>
      </p:pic>
      <p:cxnSp>
        <p:nvCxnSpPr>
          <p:cNvPr id="8" name="直线连接符 7">
            <a:extLst>
              <a:ext uri="{FF2B5EF4-FFF2-40B4-BE49-F238E27FC236}">
                <a16:creationId xmlns:a16="http://schemas.microsoft.com/office/drawing/2014/main" id="{78488A79-EB11-A4AB-ABB9-231FC0119D50}"/>
              </a:ext>
            </a:extLst>
          </p:cNvPr>
          <p:cNvCxnSpPr>
            <a:cxnSpLocks/>
          </p:cNvCxnSpPr>
          <p:nvPr/>
        </p:nvCxnSpPr>
        <p:spPr>
          <a:xfrm>
            <a:off x="4104640" y="2255987"/>
            <a:ext cx="1876986" cy="1"/>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56F13004-4139-8859-3EF3-CDA43A4231EC}"/>
              </a:ext>
            </a:extLst>
          </p:cNvPr>
          <p:cNvGrpSpPr/>
          <p:nvPr/>
        </p:nvGrpSpPr>
        <p:grpSpPr>
          <a:xfrm>
            <a:off x="6015216" y="1847840"/>
            <a:ext cx="6084299" cy="3142194"/>
            <a:chOff x="6015216" y="1847840"/>
            <a:chExt cx="6084299" cy="3142194"/>
          </a:xfrm>
        </p:grpSpPr>
        <p:pic>
          <p:nvPicPr>
            <p:cNvPr id="10" name="图片 9">
              <a:extLst>
                <a:ext uri="{FF2B5EF4-FFF2-40B4-BE49-F238E27FC236}">
                  <a16:creationId xmlns:a16="http://schemas.microsoft.com/office/drawing/2014/main" id="{407EE5E0-4136-5BD0-FBA4-0F881F8C6884}"/>
                </a:ext>
              </a:extLst>
            </p:cNvPr>
            <p:cNvPicPr>
              <a:picLocks noChangeAspect="1"/>
            </p:cNvPicPr>
            <p:nvPr/>
          </p:nvPicPr>
          <p:blipFill rotWithShape="1">
            <a:blip r:embed="rId4"/>
            <a:srcRect l="60612" t="35565" b="12919"/>
            <a:stretch/>
          </p:blipFill>
          <p:spPr>
            <a:xfrm>
              <a:off x="7975335" y="1955303"/>
              <a:ext cx="4124180" cy="2357120"/>
            </a:xfrm>
            <a:prstGeom prst="rect">
              <a:avLst/>
            </a:prstGeom>
          </p:spPr>
        </p:pic>
        <p:sp>
          <p:nvSpPr>
            <p:cNvPr id="11" name="决策 10">
              <a:extLst>
                <a:ext uri="{FF2B5EF4-FFF2-40B4-BE49-F238E27FC236}">
                  <a16:creationId xmlns:a16="http://schemas.microsoft.com/office/drawing/2014/main" id="{EF3A7DF6-EEC1-628B-4622-F452E0FFEE3F}"/>
                </a:ext>
              </a:extLst>
            </p:cNvPr>
            <p:cNvSpPr/>
            <p:nvPr/>
          </p:nvSpPr>
          <p:spPr>
            <a:xfrm>
              <a:off x="6015216" y="1847840"/>
              <a:ext cx="1978325" cy="81629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Validate?</a:t>
              </a:r>
              <a:endParaRPr kumimoji="1" lang="zh-CN" altLang="en-US" sz="1400" dirty="0"/>
            </a:p>
          </p:txBody>
        </p:sp>
        <p:pic>
          <p:nvPicPr>
            <p:cNvPr id="12" name="图片 11">
              <a:extLst>
                <a:ext uri="{FF2B5EF4-FFF2-40B4-BE49-F238E27FC236}">
                  <a16:creationId xmlns:a16="http://schemas.microsoft.com/office/drawing/2014/main" id="{31D07AC8-339C-ECBB-D5A0-6D4AA23AE82E}"/>
                </a:ext>
              </a:extLst>
            </p:cNvPr>
            <p:cNvPicPr>
              <a:picLocks noChangeAspect="1"/>
            </p:cNvPicPr>
            <p:nvPr/>
          </p:nvPicPr>
          <p:blipFill rotWithShape="1">
            <a:blip r:embed="rId4"/>
            <a:srcRect l="60612" t="53305" r="33009" b="20124"/>
            <a:stretch/>
          </p:blipFill>
          <p:spPr>
            <a:xfrm>
              <a:off x="6670403" y="3076347"/>
              <a:ext cx="667950" cy="1215749"/>
            </a:xfrm>
            <a:prstGeom prst="rect">
              <a:avLst/>
            </a:prstGeom>
          </p:spPr>
        </p:pic>
        <p:sp>
          <p:nvSpPr>
            <p:cNvPr id="13" name="文本框 12">
              <a:extLst>
                <a:ext uri="{FF2B5EF4-FFF2-40B4-BE49-F238E27FC236}">
                  <a16:creationId xmlns:a16="http://schemas.microsoft.com/office/drawing/2014/main" id="{345D9A43-28C9-8B74-4B3B-792493524D6F}"/>
                </a:ext>
              </a:extLst>
            </p:cNvPr>
            <p:cNvSpPr txBox="1"/>
            <p:nvPr/>
          </p:nvSpPr>
          <p:spPr bwMode="auto">
            <a:xfrm>
              <a:off x="6323743" y="4196547"/>
              <a:ext cx="1361270" cy="79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ctr" eaLnBrk="1" hangingPunct="1">
                <a:lnSpc>
                  <a:spcPct val="150000"/>
                </a:lnSpc>
              </a:pPr>
              <a:r>
                <a:rPr kumimoji="1" lang="en-US" altLang="zh-CN" sz="1600" b="1" dirty="0">
                  <a:solidFill>
                    <a:srgbClr val="C00000"/>
                  </a:solidFill>
                </a:rPr>
                <a:t>More </a:t>
              </a:r>
            </a:p>
            <a:p>
              <a:pPr algn="ctr" eaLnBrk="1" hangingPunct="1">
                <a:lnSpc>
                  <a:spcPct val="150000"/>
                </a:lnSpc>
              </a:pPr>
              <a:r>
                <a:rPr kumimoji="1" lang="en-US" altLang="zh-CN" sz="1600" b="1" dirty="0">
                  <a:solidFill>
                    <a:srgbClr val="C00000"/>
                  </a:solidFill>
                </a:rPr>
                <a:t>perturbation</a:t>
              </a:r>
              <a:endParaRPr kumimoji="1" lang="zh-CN" altLang="en-US" sz="1600" b="1" dirty="0">
                <a:solidFill>
                  <a:srgbClr val="C00000"/>
                </a:solidFill>
              </a:endParaRPr>
            </a:p>
          </p:txBody>
        </p:sp>
        <p:cxnSp>
          <p:nvCxnSpPr>
            <p:cNvPr id="14" name="直线箭头连接符 13">
              <a:extLst>
                <a:ext uri="{FF2B5EF4-FFF2-40B4-BE49-F238E27FC236}">
                  <a16:creationId xmlns:a16="http://schemas.microsoft.com/office/drawing/2014/main" id="{27C7631B-9F17-2A49-4721-ED42DC886A87}"/>
                </a:ext>
              </a:extLst>
            </p:cNvPr>
            <p:cNvCxnSpPr>
              <a:cxnSpLocks/>
              <a:stCxn id="11" idx="2"/>
              <a:endCxn id="12" idx="0"/>
            </p:cNvCxnSpPr>
            <p:nvPr/>
          </p:nvCxnSpPr>
          <p:spPr>
            <a:xfrm flipH="1">
              <a:off x="7004378" y="2664133"/>
              <a:ext cx="1" cy="412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4462B63-89FF-432F-1D5A-EC423E72FE59}"/>
                </a:ext>
              </a:extLst>
            </p:cNvPr>
            <p:cNvSpPr txBox="1"/>
            <p:nvPr/>
          </p:nvSpPr>
          <p:spPr bwMode="auto">
            <a:xfrm>
              <a:off x="7016764" y="2542413"/>
              <a:ext cx="426720" cy="4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ctr" eaLnBrk="1" hangingPunct="1">
                <a:lnSpc>
                  <a:spcPct val="150000"/>
                </a:lnSpc>
              </a:pPr>
              <a:r>
                <a:rPr kumimoji="1" lang="en-US" altLang="zh-CN" sz="1600" b="1" dirty="0">
                  <a:solidFill>
                    <a:srgbClr val="C00000"/>
                  </a:solidFill>
                </a:rPr>
                <a:t>no</a:t>
              </a:r>
              <a:endParaRPr kumimoji="1" lang="zh-CN" altLang="en-US" sz="1600" b="1" dirty="0">
                <a:solidFill>
                  <a:srgbClr val="C00000"/>
                </a:solidFill>
              </a:endParaRPr>
            </a:p>
          </p:txBody>
        </p:sp>
      </p:grpSp>
      <p:sp>
        <p:nvSpPr>
          <p:cNvPr id="17" name="灯片编号占位符 16">
            <a:extLst>
              <a:ext uri="{FF2B5EF4-FFF2-40B4-BE49-F238E27FC236}">
                <a16:creationId xmlns:a16="http://schemas.microsoft.com/office/drawing/2014/main" id="{B267019B-B1B0-9C3D-D4F5-0E21052EC3FE}"/>
              </a:ext>
            </a:extLst>
          </p:cNvPr>
          <p:cNvSpPr>
            <a:spLocks noGrp="1"/>
          </p:cNvSpPr>
          <p:nvPr>
            <p:ph type="sldNum" sz="quarter" idx="12"/>
          </p:nvPr>
        </p:nvSpPr>
        <p:spPr/>
        <p:txBody>
          <a:bodyPr/>
          <a:lstStyle/>
          <a:p>
            <a:fld id="{15F5CA48-F8C7-3741-BE43-81360A98132B}" type="slidenum">
              <a:rPr kumimoji="1" lang="zh-CN" altLang="en-US" smtClean="0"/>
              <a:pPr/>
              <a:t>14</a:t>
            </a:fld>
            <a:r>
              <a:rPr kumimoji="1" lang="en-US" altLang="zh-CN"/>
              <a:t>/24</a:t>
            </a:r>
            <a:endParaRPr kumimoji="1" lang="zh-CN" altLang="en-US" dirty="0"/>
          </a:p>
        </p:txBody>
      </p:sp>
    </p:spTree>
    <p:extLst>
      <p:ext uri="{BB962C8B-B14F-4D97-AF65-F5344CB8AC3E}">
        <p14:creationId xmlns:p14="http://schemas.microsoft.com/office/powerpoint/2010/main" val="3694503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FE6404-1E37-22B5-F500-40D4FA6EC5FA}"/>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0EFD2D99-60AB-7AB6-0AF1-52522EB86871}"/>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2A14ADDD-B572-675D-4F3B-224B546CDBFD}"/>
              </a:ext>
            </a:extLst>
          </p:cNvPr>
          <p:cNvSpPr>
            <a:spLocks noGrp="1"/>
          </p:cNvSpPr>
          <p:nvPr>
            <p:ph type="title"/>
          </p:nvPr>
        </p:nvSpPr>
        <p:spPr>
          <a:xfrm>
            <a:off x="0" y="24290"/>
            <a:ext cx="12192000" cy="1325563"/>
          </a:xfrm>
        </p:spPr>
        <p:txBody>
          <a:bodyPr/>
          <a:lstStyle/>
          <a:p>
            <a:r>
              <a:rPr kumimoji="1" lang="en-US" altLang="zh-CN" dirty="0"/>
              <a:t>Design</a:t>
            </a:r>
            <a:r>
              <a:rPr kumimoji="1" lang="zh-CN" altLang="en-US" dirty="0"/>
              <a:t> </a:t>
            </a:r>
            <a:r>
              <a:rPr kumimoji="1" lang="en-US" altLang="zh-CN" dirty="0"/>
              <a:t>#3: Discriminative sampler</a:t>
            </a:r>
          </a:p>
        </p:txBody>
      </p:sp>
      <p:sp>
        <p:nvSpPr>
          <p:cNvPr id="6" name="文本占位符 2">
            <a:extLst>
              <a:ext uri="{FF2B5EF4-FFF2-40B4-BE49-F238E27FC236}">
                <a16:creationId xmlns:a16="http://schemas.microsoft.com/office/drawing/2014/main" id="{5BD69F65-74C4-1030-97A5-D6976FE7292D}"/>
              </a:ext>
            </a:extLst>
          </p:cNvPr>
          <p:cNvSpPr txBox="1">
            <a:spLocks/>
          </p:cNvSpPr>
          <p:nvPr/>
        </p:nvSpPr>
        <p:spPr>
          <a:xfrm>
            <a:off x="6377763" y="2486429"/>
            <a:ext cx="5814237" cy="26165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Over 60% of computed forward gradients contribute to less than 30% final aggregated gradient.</a:t>
            </a:r>
          </a:p>
        </p:txBody>
      </p:sp>
      <p:pic>
        <p:nvPicPr>
          <p:cNvPr id="7" name="图片 6">
            <a:extLst>
              <a:ext uri="{FF2B5EF4-FFF2-40B4-BE49-F238E27FC236}">
                <a16:creationId xmlns:a16="http://schemas.microsoft.com/office/drawing/2014/main" id="{08C98082-794C-4A14-687E-E42793677BC7}"/>
              </a:ext>
            </a:extLst>
          </p:cNvPr>
          <p:cNvPicPr>
            <a:picLocks noChangeAspect="1"/>
          </p:cNvPicPr>
          <p:nvPr/>
        </p:nvPicPr>
        <p:blipFill rotWithShape="1">
          <a:blip r:embed="rId3"/>
          <a:srcRect b="23033"/>
          <a:stretch/>
        </p:blipFill>
        <p:spPr>
          <a:xfrm>
            <a:off x="0" y="2401815"/>
            <a:ext cx="6286500" cy="2785811"/>
          </a:xfrm>
          <a:prstGeom prst="rect">
            <a:avLst/>
          </a:prstGeom>
        </p:spPr>
      </p:pic>
      <p:cxnSp>
        <p:nvCxnSpPr>
          <p:cNvPr id="10" name="直线箭头连接符 9">
            <a:extLst>
              <a:ext uri="{FF2B5EF4-FFF2-40B4-BE49-F238E27FC236}">
                <a16:creationId xmlns:a16="http://schemas.microsoft.com/office/drawing/2014/main" id="{E847B760-CDA5-AC2F-430B-7545BA9C5194}"/>
              </a:ext>
            </a:extLst>
          </p:cNvPr>
          <p:cNvCxnSpPr>
            <a:cxnSpLocks/>
          </p:cNvCxnSpPr>
          <p:nvPr/>
        </p:nvCxnSpPr>
        <p:spPr>
          <a:xfrm flipV="1">
            <a:off x="5590540" y="2486429"/>
            <a:ext cx="0" cy="1677798"/>
          </a:xfrm>
          <a:prstGeom prst="straightConnector1">
            <a:avLst/>
          </a:prstGeom>
          <a:ln w="317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BF2D63D9-FFA9-571E-9565-3C51F93DB111}"/>
              </a:ext>
            </a:extLst>
          </p:cNvPr>
          <p:cNvSpPr txBox="1"/>
          <p:nvPr/>
        </p:nvSpPr>
        <p:spPr>
          <a:xfrm>
            <a:off x="4766882" y="2167123"/>
            <a:ext cx="1451038" cy="276999"/>
          </a:xfrm>
          <a:prstGeom prst="rect">
            <a:avLst/>
          </a:prstGeom>
          <a:noFill/>
        </p:spPr>
        <p:txBody>
          <a:bodyPr wrap="none" rtlCol="0">
            <a:spAutoFit/>
          </a:bodyPr>
          <a:lstStyle/>
          <a:p>
            <a:r>
              <a:rPr kumimoji="1" lang="en-US" altLang="zh-CN" sz="1200" dirty="0">
                <a:solidFill>
                  <a:srgbClr val="C00000"/>
                </a:solidFill>
              </a:rPr>
              <a:t>Contribute more</a:t>
            </a:r>
            <a:endParaRPr kumimoji="1" lang="zh-CN" altLang="en-US" sz="1200" dirty="0">
              <a:solidFill>
                <a:srgbClr val="C00000"/>
              </a:solidFill>
            </a:endParaRPr>
          </a:p>
        </p:txBody>
      </p:sp>
      <p:sp>
        <p:nvSpPr>
          <p:cNvPr id="16" name="灯片编号占位符 15">
            <a:extLst>
              <a:ext uri="{FF2B5EF4-FFF2-40B4-BE49-F238E27FC236}">
                <a16:creationId xmlns:a16="http://schemas.microsoft.com/office/drawing/2014/main" id="{3C36F497-4F7D-FE7A-81CC-216DC0467E05}"/>
              </a:ext>
            </a:extLst>
          </p:cNvPr>
          <p:cNvSpPr>
            <a:spLocks noGrp="1"/>
          </p:cNvSpPr>
          <p:nvPr>
            <p:ph type="sldNum" sz="quarter" idx="12"/>
          </p:nvPr>
        </p:nvSpPr>
        <p:spPr/>
        <p:txBody>
          <a:bodyPr/>
          <a:lstStyle/>
          <a:p>
            <a:fld id="{15F5CA48-F8C7-3741-BE43-81360A98132B}" type="slidenum">
              <a:rPr kumimoji="1" lang="zh-CN" altLang="en-US" smtClean="0"/>
              <a:pPr/>
              <a:t>15</a:t>
            </a:fld>
            <a:r>
              <a:rPr kumimoji="1" lang="en-US" altLang="zh-CN"/>
              <a:t>/24</a:t>
            </a:r>
            <a:endParaRPr kumimoji="1" lang="zh-CN" altLang="en-US" dirty="0"/>
          </a:p>
        </p:txBody>
      </p:sp>
    </p:spTree>
    <p:extLst>
      <p:ext uri="{BB962C8B-B14F-4D97-AF65-F5344CB8AC3E}">
        <p14:creationId xmlns:p14="http://schemas.microsoft.com/office/powerpoint/2010/main" val="4081675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FE6404-1E37-22B5-F500-40D4FA6EC5FA}"/>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0EFD2D99-60AB-7AB6-0AF1-52522EB86871}"/>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2A14ADDD-B572-675D-4F3B-224B546CDBFD}"/>
              </a:ext>
            </a:extLst>
          </p:cNvPr>
          <p:cNvSpPr>
            <a:spLocks noGrp="1"/>
          </p:cNvSpPr>
          <p:nvPr>
            <p:ph type="title"/>
          </p:nvPr>
        </p:nvSpPr>
        <p:spPr>
          <a:xfrm>
            <a:off x="0" y="24290"/>
            <a:ext cx="12192000" cy="1325563"/>
          </a:xfrm>
        </p:spPr>
        <p:txBody>
          <a:bodyPr/>
          <a:lstStyle/>
          <a:p>
            <a:r>
              <a:rPr kumimoji="1" lang="en-US" altLang="zh-CN" dirty="0"/>
              <a:t>Design #3: Discriminative sampler</a:t>
            </a:r>
          </a:p>
        </p:txBody>
      </p:sp>
      <p:sp>
        <p:nvSpPr>
          <p:cNvPr id="6" name="文本占位符 2">
            <a:extLst>
              <a:ext uri="{FF2B5EF4-FFF2-40B4-BE49-F238E27FC236}">
                <a16:creationId xmlns:a16="http://schemas.microsoft.com/office/drawing/2014/main" id="{5BD69F65-74C4-1030-97A5-D6976FE7292D}"/>
              </a:ext>
            </a:extLst>
          </p:cNvPr>
          <p:cNvSpPr txBox="1">
            <a:spLocks/>
          </p:cNvSpPr>
          <p:nvPr/>
        </p:nvSpPr>
        <p:spPr>
          <a:xfrm>
            <a:off x="6377763" y="2486429"/>
            <a:ext cx="5814237" cy="26165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Over 60% of computed forward gradients contribute to less than 30% final aggregated gradient.</a:t>
            </a:r>
          </a:p>
          <a:p>
            <a:r>
              <a:rPr kumimoji="1" lang="en-US" altLang="zh-CN" dirty="0"/>
              <a:t>We propose to filter out those more valuable perturbations.</a:t>
            </a:r>
          </a:p>
        </p:txBody>
      </p:sp>
      <p:pic>
        <p:nvPicPr>
          <p:cNvPr id="7" name="图片 6">
            <a:extLst>
              <a:ext uri="{FF2B5EF4-FFF2-40B4-BE49-F238E27FC236}">
                <a16:creationId xmlns:a16="http://schemas.microsoft.com/office/drawing/2014/main" id="{08C98082-794C-4A14-687E-E42793677BC7}"/>
              </a:ext>
            </a:extLst>
          </p:cNvPr>
          <p:cNvPicPr>
            <a:picLocks noChangeAspect="1"/>
          </p:cNvPicPr>
          <p:nvPr/>
        </p:nvPicPr>
        <p:blipFill rotWithShape="1">
          <a:blip r:embed="rId3"/>
          <a:srcRect b="23033"/>
          <a:stretch/>
        </p:blipFill>
        <p:spPr>
          <a:xfrm>
            <a:off x="0" y="2401815"/>
            <a:ext cx="6286500" cy="2785811"/>
          </a:xfrm>
          <a:prstGeom prst="rect">
            <a:avLst/>
          </a:prstGeom>
        </p:spPr>
      </p:pic>
      <p:sp>
        <p:nvSpPr>
          <p:cNvPr id="8" name="矩形 7">
            <a:extLst>
              <a:ext uri="{FF2B5EF4-FFF2-40B4-BE49-F238E27FC236}">
                <a16:creationId xmlns:a16="http://schemas.microsoft.com/office/drawing/2014/main" id="{9FE7D37F-9A68-2F75-91DF-3E24143C098F}"/>
              </a:ext>
            </a:extLst>
          </p:cNvPr>
          <p:cNvSpPr/>
          <p:nvPr/>
        </p:nvSpPr>
        <p:spPr>
          <a:xfrm>
            <a:off x="4411362" y="3818238"/>
            <a:ext cx="902043" cy="370703"/>
          </a:xfrm>
          <a:prstGeom prst="rect">
            <a:avLst/>
          </a:prstGeom>
          <a:solidFill>
            <a:schemeClr val="accent6">
              <a:lumMod val="75000"/>
              <a:alpha val="2956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a:extLst>
              <a:ext uri="{FF2B5EF4-FFF2-40B4-BE49-F238E27FC236}">
                <a16:creationId xmlns:a16="http://schemas.microsoft.com/office/drawing/2014/main" id="{FE8A959D-E523-7CA9-B726-3354428EE048}"/>
              </a:ext>
            </a:extLst>
          </p:cNvPr>
          <p:cNvCxnSpPr>
            <a:cxnSpLocks/>
          </p:cNvCxnSpPr>
          <p:nvPr/>
        </p:nvCxnSpPr>
        <p:spPr>
          <a:xfrm flipV="1">
            <a:off x="5590540" y="2486429"/>
            <a:ext cx="0" cy="1677798"/>
          </a:xfrm>
          <a:prstGeom prst="straightConnector1">
            <a:avLst/>
          </a:prstGeom>
          <a:ln w="317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6A499B37-1221-A251-96BD-67D7665EC46F}"/>
              </a:ext>
            </a:extLst>
          </p:cNvPr>
          <p:cNvSpPr txBox="1"/>
          <p:nvPr/>
        </p:nvSpPr>
        <p:spPr>
          <a:xfrm>
            <a:off x="4766882" y="2167123"/>
            <a:ext cx="1451038" cy="276999"/>
          </a:xfrm>
          <a:prstGeom prst="rect">
            <a:avLst/>
          </a:prstGeom>
          <a:noFill/>
        </p:spPr>
        <p:txBody>
          <a:bodyPr wrap="none" rtlCol="0">
            <a:spAutoFit/>
          </a:bodyPr>
          <a:lstStyle/>
          <a:p>
            <a:r>
              <a:rPr kumimoji="1" lang="en-US" altLang="zh-CN" sz="1200" dirty="0">
                <a:solidFill>
                  <a:srgbClr val="C00000"/>
                </a:solidFill>
              </a:rPr>
              <a:t>Contribute more</a:t>
            </a:r>
            <a:endParaRPr kumimoji="1" lang="zh-CN" altLang="en-US" sz="1200" dirty="0">
              <a:solidFill>
                <a:srgbClr val="C00000"/>
              </a:solidFill>
            </a:endParaRPr>
          </a:p>
        </p:txBody>
      </p:sp>
      <p:cxnSp>
        <p:nvCxnSpPr>
          <p:cNvPr id="12" name="直线箭头连接符 11">
            <a:extLst>
              <a:ext uri="{FF2B5EF4-FFF2-40B4-BE49-F238E27FC236}">
                <a16:creationId xmlns:a16="http://schemas.microsoft.com/office/drawing/2014/main" id="{CCFA2597-BEBC-FB42-FC4E-62E8D228A653}"/>
              </a:ext>
            </a:extLst>
          </p:cNvPr>
          <p:cNvCxnSpPr>
            <a:cxnSpLocks/>
          </p:cNvCxnSpPr>
          <p:nvPr/>
        </p:nvCxnSpPr>
        <p:spPr>
          <a:xfrm flipH="1" flipV="1">
            <a:off x="5313405" y="3997234"/>
            <a:ext cx="1206215" cy="360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69EB11F5-525D-4805-4750-062A5E496DCD}"/>
              </a:ext>
            </a:extLst>
          </p:cNvPr>
          <p:cNvSpPr txBox="1"/>
          <p:nvPr/>
        </p:nvSpPr>
        <p:spPr>
          <a:xfrm>
            <a:off x="4605245" y="5246998"/>
            <a:ext cx="2981509" cy="369332"/>
          </a:xfrm>
          <a:prstGeom prst="rect">
            <a:avLst/>
          </a:prstGeom>
          <a:noFill/>
          <a:ln w="19050" cmpd="dbl">
            <a:solidFill>
              <a:schemeClr val="dk1"/>
            </a:solidFill>
          </a:ln>
        </p:spPr>
        <p:txBody>
          <a:bodyPr wrap="square" rtlCol="0">
            <a:spAutoFit/>
          </a:bodyPr>
          <a:lstStyle/>
          <a:p>
            <a:r>
              <a:rPr kumimoji="1" lang="en-US" altLang="zh-CN" dirty="0"/>
              <a:t>Forward gradient (n-1)</a:t>
            </a:r>
            <a:endParaRPr kumimoji="1" lang="zh-CN" altLang="en-US" dirty="0"/>
          </a:p>
        </p:txBody>
      </p:sp>
      <p:cxnSp>
        <p:nvCxnSpPr>
          <p:cNvPr id="19" name="直线箭头连接符 18">
            <a:extLst>
              <a:ext uri="{FF2B5EF4-FFF2-40B4-BE49-F238E27FC236}">
                <a16:creationId xmlns:a16="http://schemas.microsoft.com/office/drawing/2014/main" id="{9B91B377-B575-B48D-AA12-5D9B8616156B}"/>
              </a:ext>
            </a:extLst>
          </p:cNvPr>
          <p:cNvCxnSpPr>
            <a:stCxn id="14" idx="0"/>
          </p:cNvCxnSpPr>
          <p:nvPr/>
        </p:nvCxnSpPr>
        <p:spPr>
          <a:xfrm flipH="1" flipV="1">
            <a:off x="6095999" y="4236203"/>
            <a:ext cx="1" cy="1010795"/>
          </a:xfrm>
          <a:prstGeom prst="straightConnector1">
            <a:avLst/>
          </a:prstGeom>
          <a:ln>
            <a:prstDash val="sysDash"/>
            <a:tailEnd type="none"/>
          </a:ln>
        </p:spPr>
        <p:style>
          <a:lnRef idx="1">
            <a:schemeClr val="dk1"/>
          </a:lnRef>
          <a:fillRef idx="0">
            <a:schemeClr val="dk1"/>
          </a:fillRef>
          <a:effectRef idx="0">
            <a:schemeClr val="dk1"/>
          </a:effectRef>
          <a:fontRef idx="minor">
            <a:schemeClr val="tx1"/>
          </a:fontRef>
        </p:style>
      </p:cxnSp>
      <p:sp>
        <p:nvSpPr>
          <p:cNvPr id="20" name="灯片编号占位符 19">
            <a:extLst>
              <a:ext uri="{FF2B5EF4-FFF2-40B4-BE49-F238E27FC236}">
                <a16:creationId xmlns:a16="http://schemas.microsoft.com/office/drawing/2014/main" id="{1B97024D-A801-E53D-1B1F-614D6245621D}"/>
              </a:ext>
            </a:extLst>
          </p:cNvPr>
          <p:cNvSpPr>
            <a:spLocks noGrp="1"/>
          </p:cNvSpPr>
          <p:nvPr>
            <p:ph type="sldNum" sz="quarter" idx="12"/>
          </p:nvPr>
        </p:nvSpPr>
        <p:spPr/>
        <p:txBody>
          <a:bodyPr/>
          <a:lstStyle/>
          <a:p>
            <a:fld id="{15F5CA48-F8C7-3741-BE43-81360A98132B}" type="slidenum">
              <a:rPr kumimoji="1" lang="zh-CN" altLang="en-US" smtClean="0"/>
              <a:pPr/>
              <a:t>16</a:t>
            </a:fld>
            <a:r>
              <a:rPr kumimoji="1" lang="en-US" altLang="zh-CN"/>
              <a:t>/24</a:t>
            </a:r>
            <a:endParaRPr kumimoji="1" lang="zh-CN" altLang="en-US" dirty="0"/>
          </a:p>
        </p:txBody>
      </p:sp>
    </p:spTree>
    <p:extLst>
      <p:ext uri="{BB962C8B-B14F-4D97-AF65-F5344CB8AC3E}">
        <p14:creationId xmlns:p14="http://schemas.microsoft.com/office/powerpoint/2010/main" val="2341394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30C5CEA-B669-D25B-5039-0A775708B20B}"/>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439D7C14-630B-C955-6CE5-E7ADA9C2F3A3}"/>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C12702BB-7550-DB62-304D-A3AE7998A134}"/>
              </a:ext>
            </a:extLst>
          </p:cNvPr>
          <p:cNvSpPr>
            <a:spLocks noGrp="1"/>
          </p:cNvSpPr>
          <p:nvPr>
            <p:ph type="title"/>
          </p:nvPr>
        </p:nvSpPr>
        <p:spPr/>
        <p:txBody>
          <a:bodyPr/>
          <a:lstStyle/>
          <a:p>
            <a:r>
              <a:rPr kumimoji="1" lang="en-US" altLang="zh-CN" dirty="0"/>
              <a:t>Design: Holistic Workflow</a:t>
            </a:r>
            <a:endParaRPr kumimoji="1" lang="zh-CN" altLang="en-US" dirty="0"/>
          </a:p>
        </p:txBody>
      </p:sp>
      <p:sp>
        <p:nvSpPr>
          <p:cNvPr id="38" name="TextBox 37">
            <a:extLst>
              <a:ext uri="{FF2B5EF4-FFF2-40B4-BE49-F238E27FC236}">
                <a16:creationId xmlns:a16="http://schemas.microsoft.com/office/drawing/2014/main" id="{0A6801F1-6CFA-B539-659A-3E6AC619FF57}"/>
              </a:ext>
            </a:extLst>
          </p:cNvPr>
          <p:cNvSpPr txBox="1"/>
          <p:nvPr/>
        </p:nvSpPr>
        <p:spPr>
          <a:xfrm>
            <a:off x="7358256" y="4911197"/>
            <a:ext cx="3855369" cy="523220"/>
          </a:xfrm>
          <a:prstGeom prst="rect">
            <a:avLst/>
          </a:prstGeom>
          <a:noFill/>
        </p:spPr>
        <p:txBody>
          <a:bodyPr wrap="square" rtlCol="0">
            <a:spAutoFit/>
          </a:bodyPr>
          <a:lstStyle/>
          <a:p>
            <a:pPr algn="ctr"/>
            <a:r>
              <a:rPr lang="en-US" sz="2800" b="1" dirty="0" err="1"/>
              <a:t>FwdLLM</a:t>
            </a:r>
            <a:r>
              <a:rPr lang="en-CN" sz="2800" b="1"/>
              <a:t> </a:t>
            </a:r>
            <a:r>
              <a:rPr lang="en-CN" sz="2800" b="1" dirty="0"/>
              <a:t>Clients</a:t>
            </a:r>
          </a:p>
        </p:txBody>
      </p:sp>
      <p:sp>
        <p:nvSpPr>
          <p:cNvPr id="42" name="Rectangle 62">
            <a:extLst>
              <a:ext uri="{FF2B5EF4-FFF2-40B4-BE49-F238E27FC236}">
                <a16:creationId xmlns:a16="http://schemas.microsoft.com/office/drawing/2014/main" id="{7130656C-B087-881A-5CCB-E5DF7D9DB27A}"/>
              </a:ext>
            </a:extLst>
          </p:cNvPr>
          <p:cNvSpPr/>
          <p:nvPr/>
        </p:nvSpPr>
        <p:spPr>
          <a:xfrm>
            <a:off x="6174453" y="1943110"/>
            <a:ext cx="5831187" cy="34992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43" name="Rectangle 64">
            <a:extLst>
              <a:ext uri="{FF2B5EF4-FFF2-40B4-BE49-F238E27FC236}">
                <a16:creationId xmlns:a16="http://schemas.microsoft.com/office/drawing/2014/main" id="{23F81630-2CF4-3C1A-9091-2D1CBB2B045F}"/>
              </a:ext>
            </a:extLst>
          </p:cNvPr>
          <p:cNvSpPr/>
          <p:nvPr/>
        </p:nvSpPr>
        <p:spPr>
          <a:xfrm>
            <a:off x="186360" y="1943110"/>
            <a:ext cx="4279923" cy="352423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47" name="TextBox 97">
            <a:extLst>
              <a:ext uri="{FF2B5EF4-FFF2-40B4-BE49-F238E27FC236}">
                <a16:creationId xmlns:a16="http://schemas.microsoft.com/office/drawing/2014/main" id="{D3A3B9F2-EB92-1829-AE1B-9CDA64A33711}"/>
              </a:ext>
            </a:extLst>
          </p:cNvPr>
          <p:cNvSpPr txBox="1"/>
          <p:nvPr/>
        </p:nvSpPr>
        <p:spPr>
          <a:xfrm>
            <a:off x="462842" y="4919158"/>
            <a:ext cx="3688856" cy="523220"/>
          </a:xfrm>
          <a:prstGeom prst="rect">
            <a:avLst/>
          </a:prstGeom>
          <a:noFill/>
        </p:spPr>
        <p:txBody>
          <a:bodyPr wrap="square" rtlCol="0">
            <a:spAutoFit/>
          </a:bodyPr>
          <a:lstStyle/>
          <a:p>
            <a:pPr algn="ctr"/>
            <a:r>
              <a:rPr lang="en-CN" sz="2800" b="1"/>
              <a:t>F</a:t>
            </a:r>
            <a:r>
              <a:rPr lang="en-US" sz="2800" b="1" dirty="0" err="1"/>
              <a:t>wdLLM</a:t>
            </a:r>
            <a:r>
              <a:rPr lang="en-CN" sz="2800" b="1"/>
              <a:t> </a:t>
            </a:r>
            <a:r>
              <a:rPr lang="en-CN" sz="2800" b="1" dirty="0"/>
              <a:t>Server</a:t>
            </a:r>
          </a:p>
        </p:txBody>
      </p:sp>
      <p:grpSp>
        <p:nvGrpSpPr>
          <p:cNvPr id="69" name="组合 68">
            <a:extLst>
              <a:ext uri="{FF2B5EF4-FFF2-40B4-BE49-F238E27FC236}">
                <a16:creationId xmlns:a16="http://schemas.microsoft.com/office/drawing/2014/main" id="{78F5A8F4-6022-0E15-847F-062C0445F02E}"/>
              </a:ext>
            </a:extLst>
          </p:cNvPr>
          <p:cNvGrpSpPr/>
          <p:nvPr/>
        </p:nvGrpSpPr>
        <p:grpSpPr>
          <a:xfrm>
            <a:off x="4455629" y="4016137"/>
            <a:ext cx="1749197" cy="584775"/>
            <a:chOff x="4936019" y="4016137"/>
            <a:chExt cx="1749197" cy="584775"/>
          </a:xfrm>
        </p:grpSpPr>
        <p:sp>
          <p:nvSpPr>
            <p:cNvPr id="39" name="TextBox 40">
              <a:extLst>
                <a:ext uri="{FF2B5EF4-FFF2-40B4-BE49-F238E27FC236}">
                  <a16:creationId xmlns:a16="http://schemas.microsoft.com/office/drawing/2014/main" id="{2B4A0F46-4724-D6BE-6DE2-2D4BCC525BC6}"/>
                </a:ext>
              </a:extLst>
            </p:cNvPr>
            <p:cNvSpPr txBox="1"/>
            <p:nvPr/>
          </p:nvSpPr>
          <p:spPr>
            <a:xfrm>
              <a:off x="4936019" y="4016137"/>
              <a:ext cx="1749197" cy="584775"/>
            </a:xfrm>
            <a:prstGeom prst="rect">
              <a:avLst/>
            </a:prstGeom>
            <a:noFill/>
          </p:spPr>
          <p:txBody>
            <a:bodyPr wrap="none" rtlCol="0">
              <a:spAutoFit/>
            </a:bodyPr>
            <a:lstStyle/>
            <a:p>
              <a:pPr algn="ctr"/>
              <a:r>
                <a:rPr lang="en-CN" sz="1600" i="1"/>
                <a:t>Seeds</a:t>
              </a:r>
              <a:r>
                <a:rPr lang="en-CN" sz="1600" i="1" dirty="0"/>
                <a:t>&amp;</a:t>
              </a:r>
            </a:p>
            <a:p>
              <a:pPr algn="ctr"/>
              <a:r>
                <a:rPr lang="en-CN" sz="1600" i="1" dirty="0"/>
                <a:t>Updated model</a:t>
              </a:r>
            </a:p>
          </p:txBody>
        </p:sp>
        <p:cxnSp>
          <p:nvCxnSpPr>
            <p:cNvPr id="40" name="Straight Arrow Connector 51">
              <a:extLst>
                <a:ext uri="{FF2B5EF4-FFF2-40B4-BE49-F238E27FC236}">
                  <a16:creationId xmlns:a16="http://schemas.microsoft.com/office/drawing/2014/main" id="{1648A8CD-F273-6C12-96A0-D7D8F823F507}"/>
                </a:ext>
              </a:extLst>
            </p:cNvPr>
            <p:cNvCxnSpPr>
              <a:cxnSpLocks/>
              <a:stCxn id="39" idx="1"/>
            </p:cNvCxnSpPr>
            <p:nvPr/>
          </p:nvCxnSpPr>
          <p:spPr>
            <a:xfrm>
              <a:off x="4936019" y="4308525"/>
              <a:ext cx="1680681" cy="3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2">
              <a:extLst>
                <a:ext uri="{FF2B5EF4-FFF2-40B4-BE49-F238E27FC236}">
                  <a16:creationId xmlns:a16="http://schemas.microsoft.com/office/drawing/2014/main" id="{CF24FD35-B7F0-5FD9-9DA4-C978DFBBAD72}"/>
                </a:ext>
              </a:extLst>
            </p:cNvPr>
            <p:cNvSpPr/>
            <p:nvPr/>
          </p:nvSpPr>
          <p:spPr>
            <a:xfrm>
              <a:off x="5111979" y="4034731"/>
              <a:ext cx="239149" cy="2391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400" dirty="0"/>
                <a:t>1</a:t>
              </a:r>
            </a:p>
          </p:txBody>
        </p:sp>
      </p:grpSp>
      <p:grpSp>
        <p:nvGrpSpPr>
          <p:cNvPr id="63" name="组合 62">
            <a:extLst>
              <a:ext uri="{FF2B5EF4-FFF2-40B4-BE49-F238E27FC236}">
                <a16:creationId xmlns:a16="http://schemas.microsoft.com/office/drawing/2014/main" id="{AF57C270-7CC2-BAA9-B211-0A99F59954BB}"/>
              </a:ext>
            </a:extLst>
          </p:cNvPr>
          <p:cNvGrpSpPr/>
          <p:nvPr/>
        </p:nvGrpSpPr>
        <p:grpSpPr>
          <a:xfrm>
            <a:off x="6242969" y="3957090"/>
            <a:ext cx="3426914" cy="954107"/>
            <a:chOff x="6666400" y="3240590"/>
            <a:chExt cx="3426914" cy="954107"/>
          </a:xfrm>
        </p:grpSpPr>
        <p:sp>
          <p:nvSpPr>
            <p:cNvPr id="35" name="TextBox 47">
              <a:extLst>
                <a:ext uri="{FF2B5EF4-FFF2-40B4-BE49-F238E27FC236}">
                  <a16:creationId xmlns:a16="http://schemas.microsoft.com/office/drawing/2014/main" id="{5CAD0B3A-8269-6870-D793-D6AB21CF3228}"/>
                </a:ext>
              </a:extLst>
            </p:cNvPr>
            <p:cNvSpPr txBox="1"/>
            <p:nvPr/>
          </p:nvSpPr>
          <p:spPr>
            <a:xfrm>
              <a:off x="6666400" y="3240590"/>
              <a:ext cx="3426914" cy="954107"/>
            </a:xfrm>
            <a:prstGeom prst="rect">
              <a:avLst/>
            </a:prstGeom>
            <a:noFill/>
            <a:ln w="19050">
              <a:solidFill>
                <a:schemeClr val="tx1"/>
              </a:solidFill>
              <a:prstDash val="solid"/>
            </a:ln>
          </p:spPr>
          <p:txBody>
            <a:bodyPr wrap="square" rtlCol="0">
              <a:spAutoFit/>
            </a:bodyPr>
            <a:lstStyle>
              <a:defPPr>
                <a:defRPr lang="en-CN"/>
              </a:defPPr>
              <a:lvl1pPr algn="ctr"/>
            </a:lstStyle>
            <a:p>
              <a:r>
                <a:rPr lang="en-CN" sz="2800"/>
                <a:t>Discriminative</a:t>
              </a:r>
              <a:endParaRPr lang="en-CN" sz="2800" dirty="0"/>
            </a:p>
            <a:p>
              <a:r>
                <a:rPr lang="en-CN" sz="2800" dirty="0"/>
                <a:t>gradient </a:t>
              </a:r>
              <a:r>
                <a:rPr lang="en-US" sz="2800" dirty="0"/>
                <a:t>s</a:t>
              </a:r>
              <a:r>
                <a:rPr lang="en-CN" sz="2800"/>
                <a:t>ampling</a:t>
              </a:r>
              <a:endParaRPr lang="en-CN" sz="2800" dirty="0"/>
            </a:p>
          </p:txBody>
        </p:sp>
        <p:sp>
          <p:nvSpPr>
            <p:cNvPr id="49" name="Oval 45">
              <a:extLst>
                <a:ext uri="{FF2B5EF4-FFF2-40B4-BE49-F238E27FC236}">
                  <a16:creationId xmlns:a16="http://schemas.microsoft.com/office/drawing/2014/main" id="{114717A9-694F-333B-5518-B58C03D795F3}"/>
                </a:ext>
              </a:extLst>
            </p:cNvPr>
            <p:cNvSpPr/>
            <p:nvPr/>
          </p:nvSpPr>
          <p:spPr>
            <a:xfrm>
              <a:off x="6803347" y="3428032"/>
              <a:ext cx="239149" cy="2391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en-CN" sz="1400" dirty="0"/>
            </a:p>
          </p:txBody>
        </p:sp>
      </p:grpSp>
      <p:sp>
        <p:nvSpPr>
          <p:cNvPr id="50" name="Can 5">
            <a:extLst>
              <a:ext uri="{FF2B5EF4-FFF2-40B4-BE49-F238E27FC236}">
                <a16:creationId xmlns:a16="http://schemas.microsoft.com/office/drawing/2014/main" id="{278F506A-0ABD-392F-E68C-BC4EEA815E7D}"/>
              </a:ext>
            </a:extLst>
          </p:cNvPr>
          <p:cNvSpPr/>
          <p:nvPr/>
        </p:nvSpPr>
        <p:spPr>
          <a:xfrm>
            <a:off x="9937798" y="3994622"/>
            <a:ext cx="1862561" cy="875862"/>
          </a:xfrm>
          <a:prstGeom prst="ca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dirty="0">
                <a:solidFill>
                  <a:schemeClr val="tx1"/>
                </a:solidFill>
              </a:rPr>
              <a:t>Dataset</a:t>
            </a:r>
          </a:p>
        </p:txBody>
      </p:sp>
      <p:cxnSp>
        <p:nvCxnSpPr>
          <p:cNvPr id="54" name="Straight Arrow Connector 8">
            <a:extLst>
              <a:ext uri="{FF2B5EF4-FFF2-40B4-BE49-F238E27FC236}">
                <a16:creationId xmlns:a16="http://schemas.microsoft.com/office/drawing/2014/main" id="{BF670976-836F-2C22-A290-47BA9C13BB19}"/>
              </a:ext>
            </a:extLst>
          </p:cNvPr>
          <p:cNvCxnSpPr>
            <a:cxnSpLocks/>
            <a:stCxn id="50" idx="1"/>
          </p:cNvCxnSpPr>
          <p:nvPr/>
        </p:nvCxnSpPr>
        <p:spPr>
          <a:xfrm flipV="1">
            <a:off x="10869079" y="3574503"/>
            <a:ext cx="0" cy="4201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A2513131-D8F1-ABCA-0BFC-E9900A8133F7}"/>
              </a:ext>
            </a:extLst>
          </p:cNvPr>
          <p:cNvGrpSpPr/>
          <p:nvPr/>
        </p:nvGrpSpPr>
        <p:grpSpPr>
          <a:xfrm>
            <a:off x="8266553" y="2579683"/>
            <a:ext cx="3522826" cy="954107"/>
            <a:chOff x="7718137" y="2606847"/>
            <a:chExt cx="3662683" cy="954107"/>
          </a:xfrm>
        </p:grpSpPr>
        <p:sp>
          <p:nvSpPr>
            <p:cNvPr id="52" name="TextBox 6">
              <a:extLst>
                <a:ext uri="{FF2B5EF4-FFF2-40B4-BE49-F238E27FC236}">
                  <a16:creationId xmlns:a16="http://schemas.microsoft.com/office/drawing/2014/main" id="{82CFF6FC-0D8A-C61A-C1CE-67F197EDEFC8}"/>
                </a:ext>
              </a:extLst>
            </p:cNvPr>
            <p:cNvSpPr txBox="1"/>
            <p:nvPr/>
          </p:nvSpPr>
          <p:spPr>
            <a:xfrm>
              <a:off x="9147733" y="2606847"/>
              <a:ext cx="2233087" cy="954107"/>
            </a:xfrm>
            <a:prstGeom prst="rect">
              <a:avLst/>
            </a:prstGeom>
            <a:noFill/>
            <a:ln w="19050">
              <a:solidFill>
                <a:schemeClr val="tx1"/>
              </a:solidFill>
            </a:ln>
          </p:spPr>
          <p:txBody>
            <a:bodyPr wrap="square" rtlCol="0">
              <a:spAutoFit/>
            </a:bodyPr>
            <a:lstStyle/>
            <a:p>
              <a:pPr algn="ctr"/>
              <a:r>
                <a:rPr lang="en-CN" sz="2800"/>
                <a:t>Inference</a:t>
              </a:r>
              <a:br>
                <a:rPr lang="en-US" sz="2800" dirty="0"/>
              </a:br>
              <a:r>
                <a:rPr lang="en-CN" sz="2800"/>
                <a:t>Engine</a:t>
              </a:r>
              <a:endParaRPr lang="en-CN" sz="2800" dirty="0"/>
            </a:p>
          </p:txBody>
        </p:sp>
        <p:sp>
          <p:nvSpPr>
            <p:cNvPr id="53" name="Oval 48">
              <a:extLst>
                <a:ext uri="{FF2B5EF4-FFF2-40B4-BE49-F238E27FC236}">
                  <a16:creationId xmlns:a16="http://schemas.microsoft.com/office/drawing/2014/main" id="{9FD1BB6C-F045-FEDC-F2A1-11BF004FA6F8}"/>
                </a:ext>
              </a:extLst>
            </p:cNvPr>
            <p:cNvSpPr/>
            <p:nvPr/>
          </p:nvSpPr>
          <p:spPr>
            <a:xfrm>
              <a:off x="9234678" y="3120759"/>
              <a:ext cx="239149" cy="2391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en-CN" sz="1400" dirty="0"/>
            </a:p>
          </p:txBody>
        </p:sp>
        <p:cxnSp>
          <p:nvCxnSpPr>
            <p:cNvPr id="55" name="Straight Arrow Connector 49">
              <a:extLst>
                <a:ext uri="{FF2B5EF4-FFF2-40B4-BE49-F238E27FC236}">
                  <a16:creationId xmlns:a16="http://schemas.microsoft.com/office/drawing/2014/main" id="{448FF9D9-6386-193C-4C08-6BA5571C327A}"/>
                </a:ext>
              </a:extLst>
            </p:cNvPr>
            <p:cNvCxnSpPr>
              <a:cxnSpLocks/>
              <a:stCxn id="52" idx="1"/>
            </p:cNvCxnSpPr>
            <p:nvPr/>
          </p:nvCxnSpPr>
          <p:spPr>
            <a:xfrm flipH="1">
              <a:off x="7718137" y="3083901"/>
              <a:ext cx="14295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C3D0AA97-0184-6668-A86A-A4ED664A9630}"/>
              </a:ext>
            </a:extLst>
          </p:cNvPr>
          <p:cNvGrpSpPr/>
          <p:nvPr/>
        </p:nvGrpSpPr>
        <p:grpSpPr>
          <a:xfrm>
            <a:off x="481892" y="3911606"/>
            <a:ext cx="3688856" cy="523220"/>
            <a:chOff x="962282" y="3911606"/>
            <a:chExt cx="3688856" cy="523220"/>
          </a:xfrm>
        </p:grpSpPr>
        <p:sp>
          <p:nvSpPr>
            <p:cNvPr id="45" name="TextBox 72">
              <a:extLst>
                <a:ext uri="{FF2B5EF4-FFF2-40B4-BE49-F238E27FC236}">
                  <a16:creationId xmlns:a16="http://schemas.microsoft.com/office/drawing/2014/main" id="{D65BFD20-6BC5-2942-637C-3D2B4EB46271}"/>
                </a:ext>
              </a:extLst>
            </p:cNvPr>
            <p:cNvSpPr txBox="1"/>
            <p:nvPr/>
          </p:nvSpPr>
          <p:spPr>
            <a:xfrm>
              <a:off x="962282" y="3911606"/>
              <a:ext cx="3688856" cy="523220"/>
            </a:xfrm>
            <a:prstGeom prst="rect">
              <a:avLst/>
            </a:prstGeom>
            <a:solidFill>
              <a:schemeClr val="bg1"/>
            </a:solidFill>
            <a:ln w="19050">
              <a:solidFill>
                <a:schemeClr val="tx1"/>
              </a:solidFill>
            </a:ln>
          </p:spPr>
          <p:txBody>
            <a:bodyPr wrap="square">
              <a:spAutoFit/>
            </a:bodyPr>
            <a:lstStyle/>
            <a:p>
              <a:pPr algn="ctr"/>
              <a:r>
                <a:rPr lang="en-CN" sz="2800" dirty="0"/>
                <a:t>Aggregate</a:t>
              </a:r>
            </a:p>
          </p:txBody>
        </p:sp>
        <p:sp>
          <p:nvSpPr>
            <p:cNvPr id="57" name="Oval 57">
              <a:extLst>
                <a:ext uri="{FF2B5EF4-FFF2-40B4-BE49-F238E27FC236}">
                  <a16:creationId xmlns:a16="http://schemas.microsoft.com/office/drawing/2014/main" id="{CFDA5C14-689C-B28B-A77B-19511D4B48EB}"/>
                </a:ext>
              </a:extLst>
            </p:cNvPr>
            <p:cNvSpPr/>
            <p:nvPr/>
          </p:nvSpPr>
          <p:spPr>
            <a:xfrm>
              <a:off x="4212714" y="4071365"/>
              <a:ext cx="239149" cy="2391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6</a:t>
              </a:r>
              <a:endParaRPr lang="en-CN" sz="1400" dirty="0"/>
            </a:p>
          </p:txBody>
        </p:sp>
      </p:grpSp>
      <p:grpSp>
        <p:nvGrpSpPr>
          <p:cNvPr id="81" name="组合 80">
            <a:extLst>
              <a:ext uri="{FF2B5EF4-FFF2-40B4-BE49-F238E27FC236}">
                <a16:creationId xmlns:a16="http://schemas.microsoft.com/office/drawing/2014/main" id="{62DED5D8-8822-9DAD-CD16-F2ACCE7348FD}"/>
              </a:ext>
            </a:extLst>
          </p:cNvPr>
          <p:cNvGrpSpPr/>
          <p:nvPr/>
        </p:nvGrpSpPr>
        <p:grpSpPr>
          <a:xfrm>
            <a:off x="501147" y="2267952"/>
            <a:ext cx="7669442" cy="1808748"/>
            <a:chOff x="501147" y="2267952"/>
            <a:chExt cx="7669442" cy="1808748"/>
          </a:xfrm>
        </p:grpSpPr>
        <p:sp>
          <p:nvSpPr>
            <p:cNvPr id="75" name="TextBox 41">
              <a:extLst>
                <a:ext uri="{FF2B5EF4-FFF2-40B4-BE49-F238E27FC236}">
                  <a16:creationId xmlns:a16="http://schemas.microsoft.com/office/drawing/2014/main" id="{BA98C839-3B68-D3D5-31C1-873DE65DD414}"/>
                </a:ext>
              </a:extLst>
            </p:cNvPr>
            <p:cNvSpPr txBox="1"/>
            <p:nvPr/>
          </p:nvSpPr>
          <p:spPr>
            <a:xfrm>
              <a:off x="6563894" y="2882027"/>
              <a:ext cx="1606695" cy="673128"/>
            </a:xfrm>
            <a:prstGeom prst="rect">
              <a:avLst/>
            </a:prstGeom>
            <a:solidFill>
              <a:schemeClr val="bg1"/>
            </a:solidFill>
            <a:ln w="19050">
              <a:solidFill>
                <a:schemeClr val="dk1"/>
              </a:solidFill>
            </a:ln>
          </p:spPr>
          <p:txBody>
            <a:bodyPr wrap="square" rtlCol="0">
              <a:spAutoFit/>
            </a:bodyPr>
            <a:lstStyle>
              <a:defPPr>
                <a:defRPr lang="en-CN"/>
              </a:defPPr>
              <a:lvl1pPr algn="ctr"/>
            </a:lstStyle>
            <a:p>
              <a:endParaRPr lang="en-CN" sz="1400" dirty="0"/>
            </a:p>
          </p:txBody>
        </p:sp>
        <p:grpSp>
          <p:nvGrpSpPr>
            <p:cNvPr id="65" name="组合 64">
              <a:extLst>
                <a:ext uri="{FF2B5EF4-FFF2-40B4-BE49-F238E27FC236}">
                  <a16:creationId xmlns:a16="http://schemas.microsoft.com/office/drawing/2014/main" id="{BFCA1FAD-8157-9911-51F1-2C87A820F5ED}"/>
                </a:ext>
              </a:extLst>
            </p:cNvPr>
            <p:cNvGrpSpPr/>
            <p:nvPr/>
          </p:nvGrpSpPr>
          <p:grpSpPr>
            <a:xfrm>
              <a:off x="501147" y="2267952"/>
              <a:ext cx="7481130" cy="1808748"/>
              <a:chOff x="981537" y="2267952"/>
              <a:chExt cx="7481130" cy="1808748"/>
            </a:xfrm>
          </p:grpSpPr>
          <p:sp>
            <p:nvSpPr>
              <p:cNvPr id="34" name="TextBox 73">
                <a:extLst>
                  <a:ext uri="{FF2B5EF4-FFF2-40B4-BE49-F238E27FC236}">
                    <a16:creationId xmlns:a16="http://schemas.microsoft.com/office/drawing/2014/main" id="{E6468C2F-FE51-EBD1-7CEF-0E2591746FCB}"/>
                  </a:ext>
                </a:extLst>
              </p:cNvPr>
              <p:cNvSpPr txBox="1"/>
              <p:nvPr/>
            </p:nvSpPr>
            <p:spPr>
              <a:xfrm>
                <a:off x="1077385" y="2290806"/>
                <a:ext cx="3608340" cy="954107"/>
              </a:xfrm>
              <a:prstGeom prst="rect">
                <a:avLst/>
              </a:prstGeom>
              <a:noFill/>
            </p:spPr>
            <p:txBody>
              <a:bodyPr wrap="square">
                <a:spAutoFit/>
              </a:bodyPr>
              <a:lstStyle/>
              <a:p>
                <a:pPr algn="ctr"/>
                <a:r>
                  <a:rPr lang="en-CN" sz="2800" dirty="0"/>
                  <a:t>Clients workloads</a:t>
                </a:r>
              </a:p>
              <a:p>
                <a:pPr algn="ctr"/>
                <a:r>
                  <a:rPr lang="en-CN" sz="2800" dirty="0"/>
                  <a:t>adaptation</a:t>
                </a:r>
              </a:p>
            </p:txBody>
          </p:sp>
          <p:sp>
            <p:nvSpPr>
              <p:cNvPr id="36" name="TextBox 41">
                <a:extLst>
                  <a:ext uri="{FF2B5EF4-FFF2-40B4-BE49-F238E27FC236}">
                    <a16:creationId xmlns:a16="http://schemas.microsoft.com/office/drawing/2014/main" id="{956A6849-B47D-9CA1-EDDC-322B410CFC0C}"/>
                  </a:ext>
                </a:extLst>
              </p:cNvPr>
              <p:cNvSpPr txBox="1"/>
              <p:nvPr/>
            </p:nvSpPr>
            <p:spPr>
              <a:xfrm>
                <a:off x="6855972" y="2677854"/>
                <a:ext cx="1606695" cy="673128"/>
              </a:xfrm>
              <a:prstGeom prst="rect">
                <a:avLst/>
              </a:prstGeom>
              <a:solidFill>
                <a:schemeClr val="bg1"/>
              </a:solidFill>
              <a:ln w="19050">
                <a:solidFill>
                  <a:schemeClr val="dk1"/>
                </a:solidFill>
              </a:ln>
            </p:spPr>
            <p:txBody>
              <a:bodyPr wrap="square" rtlCol="0">
                <a:spAutoFit/>
              </a:bodyPr>
              <a:lstStyle>
                <a:defPPr>
                  <a:defRPr lang="en-CN"/>
                </a:defPPr>
                <a:lvl1pPr algn="ctr"/>
              </a:lstStyle>
              <a:p>
                <a:endParaRPr lang="en-CN" sz="1400" dirty="0"/>
              </a:p>
            </p:txBody>
          </p:sp>
          <p:sp>
            <p:nvSpPr>
              <p:cNvPr id="37" name="TextBox 36">
                <a:extLst>
                  <a:ext uri="{FF2B5EF4-FFF2-40B4-BE49-F238E27FC236}">
                    <a16:creationId xmlns:a16="http://schemas.microsoft.com/office/drawing/2014/main" id="{93713EF8-9062-13E9-21EA-7C56C2D9E017}"/>
                  </a:ext>
                </a:extLst>
              </p:cNvPr>
              <p:cNvSpPr txBox="1"/>
              <p:nvPr/>
            </p:nvSpPr>
            <p:spPr>
              <a:xfrm>
                <a:off x="6837334" y="2695371"/>
                <a:ext cx="1051649" cy="307777"/>
              </a:xfrm>
              <a:prstGeom prst="rect">
                <a:avLst/>
              </a:prstGeom>
              <a:solidFill>
                <a:schemeClr val="bg1"/>
              </a:solidFill>
              <a:ln w="19050">
                <a:solidFill>
                  <a:schemeClr val="dk1"/>
                </a:solidFill>
              </a:ln>
            </p:spPr>
            <p:txBody>
              <a:bodyPr wrap="square" rtlCol="0">
                <a:spAutoFit/>
              </a:bodyPr>
              <a:lstStyle/>
              <a:p>
                <a:pPr algn="ctr"/>
                <a:endParaRPr lang="en-CN" sz="1400" dirty="0"/>
              </a:p>
            </p:txBody>
          </p:sp>
          <p:sp>
            <p:nvSpPr>
              <p:cNvPr id="41" name="TextBox 59">
                <a:extLst>
                  <a:ext uri="{FF2B5EF4-FFF2-40B4-BE49-F238E27FC236}">
                    <a16:creationId xmlns:a16="http://schemas.microsoft.com/office/drawing/2014/main" id="{E02E7EC8-EFEE-3B5C-1B9F-A51ADEFD4D39}"/>
                  </a:ext>
                </a:extLst>
              </p:cNvPr>
              <p:cNvSpPr txBox="1"/>
              <p:nvPr/>
            </p:nvSpPr>
            <p:spPr>
              <a:xfrm>
                <a:off x="6747481" y="2621260"/>
                <a:ext cx="1606695" cy="523220"/>
              </a:xfrm>
              <a:prstGeom prst="rect">
                <a:avLst/>
              </a:prstGeom>
              <a:solidFill>
                <a:schemeClr val="bg1"/>
              </a:solidFill>
              <a:ln w="19050">
                <a:solidFill>
                  <a:schemeClr val="dk1"/>
                </a:solidFill>
              </a:ln>
            </p:spPr>
            <p:txBody>
              <a:bodyPr wrap="square" rtlCol="0">
                <a:spAutoFit/>
              </a:bodyPr>
              <a:lstStyle>
                <a:defPPr>
                  <a:defRPr lang="en-CN"/>
                </a:defPPr>
                <a:lvl1pPr algn="ctr"/>
              </a:lstStyle>
              <a:p>
                <a:r>
                  <a:rPr lang="en-CN" sz="2800" dirty="0"/>
                  <a:t>Model</a:t>
                </a:r>
              </a:p>
            </p:txBody>
          </p:sp>
          <p:cxnSp>
            <p:nvCxnSpPr>
              <p:cNvPr id="46" name="Straight Arrow Connector 78">
                <a:extLst>
                  <a:ext uri="{FF2B5EF4-FFF2-40B4-BE49-F238E27FC236}">
                    <a16:creationId xmlns:a16="http://schemas.microsoft.com/office/drawing/2014/main" id="{DB24C3A5-2CD8-5870-3904-BEC66B9A3968}"/>
                  </a:ext>
                </a:extLst>
              </p:cNvPr>
              <p:cNvCxnSpPr>
                <a:cxnSpLocks/>
                <a:endCxn id="36" idx="2"/>
              </p:cNvCxnSpPr>
              <p:nvPr/>
            </p:nvCxnSpPr>
            <p:spPr>
              <a:xfrm flipV="1">
                <a:off x="7658100" y="3350982"/>
                <a:ext cx="1220" cy="72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46">
                <a:extLst>
                  <a:ext uri="{FF2B5EF4-FFF2-40B4-BE49-F238E27FC236}">
                    <a16:creationId xmlns:a16="http://schemas.microsoft.com/office/drawing/2014/main" id="{10F5EEEC-476F-7646-35AB-074797F54D3B}"/>
                  </a:ext>
                </a:extLst>
              </p:cNvPr>
              <p:cNvSpPr/>
              <p:nvPr/>
            </p:nvSpPr>
            <p:spPr>
              <a:xfrm>
                <a:off x="4678516" y="2664448"/>
                <a:ext cx="239149" cy="2391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4</a:t>
                </a:r>
                <a:endParaRPr lang="en-CN" sz="1400" dirty="0"/>
              </a:p>
            </p:txBody>
          </p:sp>
          <p:sp>
            <p:nvSpPr>
              <p:cNvPr id="58" name="Rectangle 65">
                <a:extLst>
                  <a:ext uri="{FF2B5EF4-FFF2-40B4-BE49-F238E27FC236}">
                    <a16:creationId xmlns:a16="http://schemas.microsoft.com/office/drawing/2014/main" id="{A088CD29-AB25-3859-5CC7-E22BE1F05F38}"/>
                  </a:ext>
                </a:extLst>
              </p:cNvPr>
              <p:cNvSpPr/>
              <p:nvPr/>
            </p:nvSpPr>
            <p:spPr>
              <a:xfrm>
                <a:off x="981537" y="2267952"/>
                <a:ext cx="3688857" cy="10003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59" name="TextBox 75">
                <a:extLst>
                  <a:ext uri="{FF2B5EF4-FFF2-40B4-BE49-F238E27FC236}">
                    <a16:creationId xmlns:a16="http://schemas.microsoft.com/office/drawing/2014/main" id="{B04B1827-D871-5F91-03DF-689A6A5C8609}"/>
                  </a:ext>
                </a:extLst>
              </p:cNvPr>
              <p:cNvSpPr txBox="1"/>
              <p:nvPr/>
            </p:nvSpPr>
            <p:spPr>
              <a:xfrm>
                <a:off x="4731375" y="2396248"/>
                <a:ext cx="2233087" cy="338554"/>
              </a:xfrm>
              <a:prstGeom prst="rect">
                <a:avLst/>
              </a:prstGeom>
              <a:noFill/>
            </p:spPr>
            <p:txBody>
              <a:bodyPr wrap="square">
                <a:spAutoFit/>
              </a:bodyPr>
              <a:lstStyle/>
              <a:p>
                <a:pPr algn="ctr"/>
                <a:r>
                  <a:rPr lang="en-CN" sz="1600" dirty="0">
                    <a:solidFill>
                      <a:schemeClr val="tx1"/>
                    </a:solidFill>
                  </a:rPr>
                  <a:t>Validate?</a:t>
                </a:r>
              </a:p>
            </p:txBody>
          </p:sp>
          <p:cxnSp>
            <p:nvCxnSpPr>
              <p:cNvPr id="60" name="Straight Arrow Connector 76">
                <a:extLst>
                  <a:ext uri="{FF2B5EF4-FFF2-40B4-BE49-F238E27FC236}">
                    <a16:creationId xmlns:a16="http://schemas.microsoft.com/office/drawing/2014/main" id="{235142A9-D7EA-2A8C-714D-2E1461A12D0B}"/>
                  </a:ext>
                </a:extLst>
              </p:cNvPr>
              <p:cNvCxnSpPr/>
              <p:nvPr/>
            </p:nvCxnSpPr>
            <p:spPr>
              <a:xfrm>
                <a:off x="5045075" y="2769110"/>
                <a:ext cx="16097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6" name="组合 65">
            <a:extLst>
              <a:ext uri="{FF2B5EF4-FFF2-40B4-BE49-F238E27FC236}">
                <a16:creationId xmlns:a16="http://schemas.microsoft.com/office/drawing/2014/main" id="{25AD3AE1-DE61-F44F-76EB-5BB89517C3B2}"/>
              </a:ext>
            </a:extLst>
          </p:cNvPr>
          <p:cNvGrpSpPr/>
          <p:nvPr/>
        </p:nvGrpSpPr>
        <p:grpSpPr>
          <a:xfrm>
            <a:off x="4466282" y="2990591"/>
            <a:ext cx="1726152" cy="673127"/>
            <a:chOff x="4946672" y="2990591"/>
            <a:chExt cx="1726152" cy="673127"/>
          </a:xfrm>
        </p:grpSpPr>
        <p:sp>
          <p:nvSpPr>
            <p:cNvPr id="44" name="TextBox 67">
              <a:extLst>
                <a:ext uri="{FF2B5EF4-FFF2-40B4-BE49-F238E27FC236}">
                  <a16:creationId xmlns:a16="http://schemas.microsoft.com/office/drawing/2014/main" id="{91024887-C222-E574-7D26-3B23B148659F}"/>
                </a:ext>
              </a:extLst>
            </p:cNvPr>
            <p:cNvSpPr txBox="1"/>
            <p:nvPr/>
          </p:nvSpPr>
          <p:spPr>
            <a:xfrm>
              <a:off x="5045075" y="3006772"/>
              <a:ext cx="1217000" cy="584775"/>
            </a:xfrm>
            <a:prstGeom prst="rect">
              <a:avLst/>
            </a:prstGeom>
            <a:solidFill>
              <a:schemeClr val="bg1"/>
            </a:solidFill>
          </p:spPr>
          <p:txBody>
            <a:bodyPr wrap="none" rtlCol="0">
              <a:spAutoFit/>
            </a:bodyPr>
            <a:lstStyle/>
            <a:p>
              <a:r>
                <a:rPr lang="en-CN" sz="1600" i="1" dirty="0"/>
                <a:t>Forward</a:t>
              </a:r>
            </a:p>
            <a:p>
              <a:pPr algn="ctr"/>
              <a:r>
                <a:rPr lang="en-CN" sz="1600" i="1" dirty="0"/>
                <a:t>gradients</a:t>
              </a:r>
            </a:p>
          </p:txBody>
        </p:sp>
        <p:sp>
          <p:nvSpPr>
            <p:cNvPr id="56" name="Oval 52">
              <a:extLst>
                <a:ext uri="{FF2B5EF4-FFF2-40B4-BE49-F238E27FC236}">
                  <a16:creationId xmlns:a16="http://schemas.microsoft.com/office/drawing/2014/main" id="{0F261A8B-3359-5FCC-1260-D3723DBDB4A3}"/>
                </a:ext>
              </a:extLst>
            </p:cNvPr>
            <p:cNvSpPr/>
            <p:nvPr/>
          </p:nvSpPr>
          <p:spPr>
            <a:xfrm>
              <a:off x="6077111" y="3080396"/>
              <a:ext cx="239149" cy="2391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5</a:t>
              </a:r>
              <a:endParaRPr lang="en-CN" sz="1400" dirty="0"/>
            </a:p>
          </p:txBody>
        </p:sp>
        <p:cxnSp>
          <p:nvCxnSpPr>
            <p:cNvPr id="61" name="Elbow Connector 79">
              <a:extLst>
                <a:ext uri="{FF2B5EF4-FFF2-40B4-BE49-F238E27FC236}">
                  <a16:creationId xmlns:a16="http://schemas.microsoft.com/office/drawing/2014/main" id="{EDC6915D-5D91-F7BE-CA71-594BD9A4FDA8}"/>
                </a:ext>
              </a:extLst>
            </p:cNvPr>
            <p:cNvCxnSpPr>
              <a:cxnSpLocks/>
            </p:cNvCxnSpPr>
            <p:nvPr/>
          </p:nvCxnSpPr>
          <p:spPr>
            <a:xfrm rot="10800000" flipV="1">
              <a:off x="4946672" y="2990591"/>
              <a:ext cx="1726152" cy="673127"/>
            </a:xfrm>
            <a:prstGeom prst="bentConnector3">
              <a:avLst>
                <a:gd name="adj1" fmla="val 1835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灯片编号占位符 69">
            <a:extLst>
              <a:ext uri="{FF2B5EF4-FFF2-40B4-BE49-F238E27FC236}">
                <a16:creationId xmlns:a16="http://schemas.microsoft.com/office/drawing/2014/main" id="{4D772732-84D4-CCD9-3F84-44A2BF48536B}"/>
              </a:ext>
            </a:extLst>
          </p:cNvPr>
          <p:cNvSpPr>
            <a:spLocks noGrp="1"/>
          </p:cNvSpPr>
          <p:nvPr>
            <p:ph type="sldNum" sz="quarter" idx="12"/>
          </p:nvPr>
        </p:nvSpPr>
        <p:spPr/>
        <p:txBody>
          <a:bodyPr/>
          <a:lstStyle/>
          <a:p>
            <a:fld id="{15F5CA48-F8C7-3741-BE43-81360A98132B}" type="slidenum">
              <a:rPr kumimoji="1" lang="zh-CN" altLang="en-US" smtClean="0"/>
              <a:pPr/>
              <a:t>17</a:t>
            </a:fld>
            <a:r>
              <a:rPr kumimoji="1" lang="en-US" altLang="zh-CN"/>
              <a:t>/24</a:t>
            </a:r>
            <a:endParaRPr kumimoji="1" lang="zh-CN" altLang="en-US" dirty="0"/>
          </a:p>
        </p:txBody>
      </p:sp>
    </p:spTree>
    <p:extLst>
      <p:ext uri="{BB962C8B-B14F-4D97-AF65-F5344CB8AC3E}">
        <p14:creationId xmlns:p14="http://schemas.microsoft.com/office/powerpoint/2010/main" val="118418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69"/>
                                        </p:tgtEl>
                                      </p:cBhvr>
                                    </p:animEffect>
                                    <p:animScale>
                                      <p:cBhvr>
                                        <p:cTn id="7" dur="500" autoRev="1" fill="hold"/>
                                        <p:tgtEl>
                                          <p:spTgt spid="6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1000" tmFilter="0, 0; .2, .5; .8, .5; 1, 0"/>
                                        <p:tgtEl>
                                          <p:spTgt spid="63"/>
                                        </p:tgtEl>
                                      </p:cBhvr>
                                    </p:animEffect>
                                    <p:animScale>
                                      <p:cBhvr>
                                        <p:cTn id="12" dur="500" autoRev="1" fill="hold"/>
                                        <p:tgtEl>
                                          <p:spTgt spid="63"/>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1000" tmFilter="0, 0; .2, .5; .8, .5; 1, 0"/>
                                        <p:tgtEl>
                                          <p:spTgt spid="64"/>
                                        </p:tgtEl>
                                      </p:cBhvr>
                                    </p:animEffect>
                                    <p:animScale>
                                      <p:cBhvr>
                                        <p:cTn id="17" dur="500" autoRev="1" fill="hold"/>
                                        <p:tgtEl>
                                          <p:spTgt spid="64"/>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1000" tmFilter="0, 0; .2, .5; .8, .5; 1, 0"/>
                                        <p:tgtEl>
                                          <p:spTgt spid="81"/>
                                        </p:tgtEl>
                                      </p:cBhvr>
                                    </p:animEffect>
                                    <p:animScale>
                                      <p:cBhvr>
                                        <p:cTn id="22" dur="500" autoRev="1" fill="hold"/>
                                        <p:tgtEl>
                                          <p:spTgt spid="8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1000" tmFilter="0, 0; .2, .5; .8, .5; 1, 0"/>
                                        <p:tgtEl>
                                          <p:spTgt spid="66"/>
                                        </p:tgtEl>
                                      </p:cBhvr>
                                    </p:animEffect>
                                    <p:animScale>
                                      <p:cBhvr>
                                        <p:cTn id="27" dur="500" autoRev="1" fill="hold"/>
                                        <p:tgtEl>
                                          <p:spTgt spid="66"/>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1000" tmFilter="0, 0; .2, .5; .8, .5; 1, 0"/>
                                        <p:tgtEl>
                                          <p:spTgt spid="67"/>
                                        </p:tgtEl>
                                      </p:cBhvr>
                                    </p:animEffect>
                                    <p:animScale>
                                      <p:cBhvr>
                                        <p:cTn id="32" dur="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81CAAB-A1ED-4A9F-ED90-030D4711BE08}"/>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D7145A61-B260-9B87-0A68-E8DE732955D2}"/>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69B4FED2-459B-A6B5-C691-971B97F75138}"/>
              </a:ext>
            </a:extLst>
          </p:cNvPr>
          <p:cNvSpPr>
            <a:spLocks noGrp="1"/>
          </p:cNvSpPr>
          <p:nvPr>
            <p:ph type="title"/>
          </p:nvPr>
        </p:nvSpPr>
        <p:spPr/>
        <p:txBody>
          <a:bodyPr/>
          <a:lstStyle/>
          <a:p>
            <a:r>
              <a:rPr kumimoji="1" lang="en-US" altLang="zh-CN" dirty="0"/>
              <a:t>Evaluation: Setup</a:t>
            </a:r>
            <a:endParaRPr kumimoji="1" lang="zh-CN" altLang="en-US" dirty="0"/>
          </a:p>
        </p:txBody>
      </p:sp>
      <p:sp>
        <p:nvSpPr>
          <p:cNvPr id="7" name="文本占位符 2">
            <a:extLst>
              <a:ext uri="{FF2B5EF4-FFF2-40B4-BE49-F238E27FC236}">
                <a16:creationId xmlns:a16="http://schemas.microsoft.com/office/drawing/2014/main" id="{825ADF2D-5554-5756-5D6E-63EE719EFAA1}"/>
              </a:ext>
            </a:extLst>
          </p:cNvPr>
          <p:cNvSpPr txBox="1">
            <a:spLocks/>
          </p:cNvSpPr>
          <p:nvPr/>
        </p:nvSpPr>
        <p:spPr>
          <a:xfrm>
            <a:off x="1812924" y="4116198"/>
            <a:ext cx="10379075" cy="188441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Dataset:</a:t>
            </a:r>
          </a:p>
          <a:p>
            <a:pPr lvl="1"/>
            <a:r>
              <a:rPr kumimoji="1" lang="en-US" altLang="zh-CN" dirty="0"/>
              <a:t>Discriminative (YAHOO, AGNEWS, YELP-P)</a:t>
            </a:r>
          </a:p>
          <a:p>
            <a:pPr lvl="1"/>
            <a:r>
              <a:rPr kumimoji="1" lang="en-US" altLang="zh-CN" dirty="0"/>
              <a:t>Generative (SQUAD) </a:t>
            </a:r>
          </a:p>
          <a:p>
            <a:r>
              <a:rPr kumimoji="1" lang="en-US" altLang="zh-CN" dirty="0"/>
              <a:t>Baselines:</a:t>
            </a:r>
          </a:p>
          <a:p>
            <a:pPr lvl="1"/>
            <a:r>
              <a:rPr kumimoji="1" lang="en-US" altLang="zh-CN" dirty="0"/>
              <a:t>Vanilla Backpropagation-based Federated LLM Fine-tuning (Full-FT)</a:t>
            </a:r>
          </a:p>
          <a:p>
            <a:pPr lvl="1"/>
            <a:r>
              <a:rPr kumimoji="1" lang="en-US" altLang="zh-CN" dirty="0"/>
              <a:t>Parameter-efficient </a:t>
            </a:r>
            <a:r>
              <a:rPr kumimoji="1" lang="en-US" altLang="zh-CN" dirty="0" err="1"/>
              <a:t>FedLLM</a:t>
            </a:r>
            <a:r>
              <a:rPr kumimoji="1" lang="en-US" altLang="zh-CN" dirty="0"/>
              <a:t> Fine-tuning (Adapter, </a:t>
            </a:r>
            <a:r>
              <a:rPr kumimoji="1" lang="en-US" altLang="zh-CN" dirty="0" err="1"/>
              <a:t>BitFit</a:t>
            </a:r>
            <a:r>
              <a:rPr kumimoji="1" lang="en-US" altLang="zh-CN" dirty="0"/>
              <a:t>, </a:t>
            </a:r>
            <a:r>
              <a:rPr kumimoji="1" lang="en-US" altLang="zh-CN" dirty="0" err="1"/>
              <a:t>LoRA</a:t>
            </a:r>
            <a:r>
              <a:rPr kumimoji="1" lang="en-US" altLang="zh-CN" dirty="0"/>
              <a:t>)</a:t>
            </a:r>
          </a:p>
          <a:p>
            <a:pPr lvl="1"/>
            <a:r>
              <a:rPr kumimoji="1" lang="en-US" altLang="zh-CN" dirty="0"/>
              <a:t>Optimized Parameter-efficient </a:t>
            </a:r>
            <a:r>
              <a:rPr kumimoji="1" lang="en-US" altLang="zh-CN" dirty="0" err="1"/>
              <a:t>FedLLM</a:t>
            </a:r>
            <a:r>
              <a:rPr kumimoji="1" lang="en-US" altLang="zh-CN" dirty="0"/>
              <a:t> Fine-tuning (FedAdapter)</a:t>
            </a:r>
          </a:p>
          <a:p>
            <a:pPr lvl="1"/>
            <a:endParaRPr kumimoji="1" lang="en-US" altLang="zh-CN" dirty="0"/>
          </a:p>
          <a:p>
            <a:pPr lvl="1"/>
            <a:endParaRPr kumimoji="1" lang="en-US" altLang="zh-CN" dirty="0"/>
          </a:p>
          <a:p>
            <a:pPr marL="457200" lvl="1" indent="0">
              <a:buNone/>
            </a:pPr>
            <a:endParaRPr kumimoji="1" lang="en-US" altLang="zh-CN" dirty="0"/>
          </a:p>
        </p:txBody>
      </p:sp>
      <p:pic>
        <p:nvPicPr>
          <p:cNvPr id="9" name="图片 8">
            <a:extLst>
              <a:ext uri="{FF2B5EF4-FFF2-40B4-BE49-F238E27FC236}">
                <a16:creationId xmlns:a16="http://schemas.microsoft.com/office/drawing/2014/main" id="{A1D42AED-BE25-3D14-A206-150083196B70}"/>
              </a:ext>
            </a:extLst>
          </p:cNvPr>
          <p:cNvPicPr>
            <a:picLocks noChangeAspect="1"/>
          </p:cNvPicPr>
          <p:nvPr/>
        </p:nvPicPr>
        <p:blipFill rotWithShape="1">
          <a:blip r:embed="rId3"/>
          <a:srcRect b="29668"/>
          <a:stretch/>
        </p:blipFill>
        <p:spPr>
          <a:xfrm>
            <a:off x="1812925" y="1974225"/>
            <a:ext cx="8051800" cy="2020085"/>
          </a:xfrm>
          <a:prstGeom prst="rect">
            <a:avLst/>
          </a:prstGeom>
        </p:spPr>
      </p:pic>
      <p:sp>
        <p:nvSpPr>
          <p:cNvPr id="10" name="文本占位符 2">
            <a:extLst>
              <a:ext uri="{FF2B5EF4-FFF2-40B4-BE49-F238E27FC236}">
                <a16:creationId xmlns:a16="http://schemas.microsoft.com/office/drawing/2014/main" id="{36C576A0-20E2-9C9C-417F-BEA2B5811C2E}"/>
              </a:ext>
            </a:extLst>
          </p:cNvPr>
          <p:cNvSpPr txBox="1">
            <a:spLocks/>
          </p:cNvSpPr>
          <p:nvPr/>
        </p:nvSpPr>
        <p:spPr>
          <a:xfrm>
            <a:off x="1812925" y="1705592"/>
            <a:ext cx="10379075" cy="13255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t>Model:</a:t>
            </a:r>
          </a:p>
        </p:txBody>
      </p:sp>
      <p:sp>
        <p:nvSpPr>
          <p:cNvPr id="11" name="灯片编号占位符 10">
            <a:extLst>
              <a:ext uri="{FF2B5EF4-FFF2-40B4-BE49-F238E27FC236}">
                <a16:creationId xmlns:a16="http://schemas.microsoft.com/office/drawing/2014/main" id="{5048DB77-238E-A5E5-1CB6-E2AAA206A683}"/>
              </a:ext>
            </a:extLst>
          </p:cNvPr>
          <p:cNvSpPr>
            <a:spLocks noGrp="1"/>
          </p:cNvSpPr>
          <p:nvPr>
            <p:ph type="sldNum" sz="quarter" idx="12"/>
          </p:nvPr>
        </p:nvSpPr>
        <p:spPr/>
        <p:txBody>
          <a:bodyPr/>
          <a:lstStyle/>
          <a:p>
            <a:fld id="{15F5CA48-F8C7-3741-BE43-81360A98132B}" type="slidenum">
              <a:rPr kumimoji="1" lang="zh-CN" altLang="en-US" smtClean="0"/>
              <a:pPr/>
              <a:t>18</a:t>
            </a:fld>
            <a:r>
              <a:rPr kumimoji="1" lang="en-US" altLang="zh-CN"/>
              <a:t>/24</a:t>
            </a:r>
            <a:endParaRPr kumimoji="1" lang="zh-CN" altLang="en-US" dirty="0"/>
          </a:p>
        </p:txBody>
      </p:sp>
    </p:spTree>
    <p:extLst>
      <p:ext uri="{BB962C8B-B14F-4D97-AF65-F5344CB8AC3E}">
        <p14:creationId xmlns:p14="http://schemas.microsoft.com/office/powerpoint/2010/main" val="4187117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任意形状 139">
            <a:extLst>
              <a:ext uri="{FF2B5EF4-FFF2-40B4-BE49-F238E27FC236}">
                <a16:creationId xmlns:a16="http://schemas.microsoft.com/office/drawing/2014/main" id="{DAFCB71D-C905-ACDF-6D7B-AFEE76C360CF}"/>
              </a:ext>
            </a:extLst>
          </p:cNvPr>
          <p:cNvSpPr/>
          <p:nvPr/>
        </p:nvSpPr>
        <p:spPr>
          <a:xfrm>
            <a:off x="2533650" y="2895600"/>
            <a:ext cx="3390900" cy="760669"/>
          </a:xfrm>
          <a:custGeom>
            <a:avLst/>
            <a:gdLst>
              <a:gd name="connsiteX0" fmla="*/ 0 w 3390900"/>
              <a:gd name="connsiteY0" fmla="*/ 0 h 760669"/>
              <a:gd name="connsiteX1" fmla="*/ 1676400 w 3390900"/>
              <a:gd name="connsiteY1" fmla="*/ 723900 h 760669"/>
              <a:gd name="connsiteX2" fmla="*/ 2895600 w 3390900"/>
              <a:gd name="connsiteY2" fmla="*/ 647700 h 760669"/>
              <a:gd name="connsiteX3" fmla="*/ 3390900 w 3390900"/>
              <a:gd name="connsiteY3" fmla="*/ 590550 h 760669"/>
            </a:gdLst>
            <a:ahLst/>
            <a:cxnLst>
              <a:cxn ang="0">
                <a:pos x="connsiteX0" y="connsiteY0"/>
              </a:cxn>
              <a:cxn ang="0">
                <a:pos x="connsiteX1" y="connsiteY1"/>
              </a:cxn>
              <a:cxn ang="0">
                <a:pos x="connsiteX2" y="connsiteY2"/>
              </a:cxn>
              <a:cxn ang="0">
                <a:pos x="connsiteX3" y="connsiteY3"/>
              </a:cxn>
            </a:cxnLst>
            <a:rect l="l" t="t" r="r" b="b"/>
            <a:pathLst>
              <a:path w="3390900" h="760669">
                <a:moveTo>
                  <a:pt x="0" y="0"/>
                </a:moveTo>
                <a:cubicBezTo>
                  <a:pt x="596900" y="307975"/>
                  <a:pt x="1193800" y="615950"/>
                  <a:pt x="1676400" y="723900"/>
                </a:cubicBezTo>
                <a:cubicBezTo>
                  <a:pt x="2159000" y="831850"/>
                  <a:pt x="2609850" y="669925"/>
                  <a:pt x="2895600" y="647700"/>
                </a:cubicBezTo>
                <a:cubicBezTo>
                  <a:pt x="3181350" y="625475"/>
                  <a:pt x="3162300" y="593725"/>
                  <a:pt x="3390900" y="590550"/>
                </a:cubicBezTo>
              </a:path>
            </a:pathLst>
          </a:custGeom>
          <a:no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日期占位符 1">
            <a:extLst>
              <a:ext uri="{FF2B5EF4-FFF2-40B4-BE49-F238E27FC236}">
                <a16:creationId xmlns:a16="http://schemas.microsoft.com/office/drawing/2014/main" id="{462BB7C7-A5F8-146D-7234-18A21A22A89E}"/>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EEC501BE-3AA8-57B7-F878-A70831192EAC}"/>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6" name="标题 5">
            <a:extLst>
              <a:ext uri="{FF2B5EF4-FFF2-40B4-BE49-F238E27FC236}">
                <a16:creationId xmlns:a16="http://schemas.microsoft.com/office/drawing/2014/main" id="{40C2835B-3F0E-6A0F-C727-BDAC806673FC}"/>
              </a:ext>
            </a:extLst>
          </p:cNvPr>
          <p:cNvSpPr>
            <a:spLocks noGrp="1"/>
          </p:cNvSpPr>
          <p:nvPr>
            <p:ph type="title"/>
          </p:nvPr>
        </p:nvSpPr>
        <p:spPr>
          <a:xfrm>
            <a:off x="0" y="24290"/>
            <a:ext cx="12192000" cy="1325563"/>
          </a:xfrm>
        </p:spPr>
        <p:txBody>
          <a:bodyPr/>
          <a:lstStyle/>
          <a:p>
            <a:r>
              <a:rPr kumimoji="1" lang="en-US" altLang="zh-CN" dirty="0"/>
              <a:t>Background: Federated LLM (</a:t>
            </a:r>
            <a:r>
              <a:rPr kumimoji="1" lang="en-US" altLang="zh-CN" dirty="0" err="1"/>
              <a:t>FedLLM</a:t>
            </a:r>
            <a:r>
              <a:rPr kumimoji="1" lang="en-US" altLang="zh-CN" dirty="0"/>
              <a:t>)</a:t>
            </a:r>
            <a:endParaRPr lang="zh-CN" altLang="en-US" dirty="0"/>
          </a:p>
        </p:txBody>
      </p:sp>
      <p:grpSp>
        <p:nvGrpSpPr>
          <p:cNvPr id="17" name="组合 16">
            <a:extLst>
              <a:ext uri="{FF2B5EF4-FFF2-40B4-BE49-F238E27FC236}">
                <a16:creationId xmlns:a16="http://schemas.microsoft.com/office/drawing/2014/main" id="{BF081228-9D4B-59CD-DB86-63785750BBA8}"/>
              </a:ext>
            </a:extLst>
          </p:cNvPr>
          <p:cNvGrpSpPr/>
          <p:nvPr/>
        </p:nvGrpSpPr>
        <p:grpSpPr>
          <a:xfrm>
            <a:off x="4976652" y="1877295"/>
            <a:ext cx="507649" cy="815479"/>
            <a:chOff x="237022" y="4294786"/>
            <a:chExt cx="710038" cy="1140594"/>
          </a:xfrm>
        </p:grpSpPr>
        <p:grpSp>
          <p:nvGrpSpPr>
            <p:cNvPr id="16" name="组合 15">
              <a:extLst>
                <a:ext uri="{FF2B5EF4-FFF2-40B4-BE49-F238E27FC236}">
                  <a16:creationId xmlns:a16="http://schemas.microsoft.com/office/drawing/2014/main" id="{8C132BC4-B224-EAA3-1B00-8C86D29A6A1B}"/>
                </a:ext>
              </a:extLst>
            </p:cNvPr>
            <p:cNvGrpSpPr/>
            <p:nvPr/>
          </p:nvGrpSpPr>
          <p:grpSpPr>
            <a:xfrm>
              <a:off x="311285" y="4294786"/>
              <a:ext cx="526915" cy="520425"/>
              <a:chOff x="4407692" y="4564991"/>
              <a:chExt cx="526915" cy="520425"/>
            </a:xfrm>
          </p:grpSpPr>
          <p:sp>
            <p:nvSpPr>
              <p:cNvPr id="14" name="椭圆 13">
                <a:extLst>
                  <a:ext uri="{FF2B5EF4-FFF2-40B4-BE49-F238E27FC236}">
                    <a16:creationId xmlns:a16="http://schemas.microsoft.com/office/drawing/2014/main" id="{1D312C35-C3A9-6B80-F66E-4C1A85C2975F}"/>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81EE3178-D2FD-9688-E721-7F401F2F66D8}"/>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15" name="图片 14">
                <a:extLst>
                  <a:ext uri="{FF2B5EF4-FFF2-40B4-BE49-F238E27FC236}">
                    <a16:creationId xmlns:a16="http://schemas.microsoft.com/office/drawing/2014/main" id="{93E5443C-E44E-9406-EAE0-BC0F40FD61B7}"/>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9" name="图片 8">
              <a:extLst>
                <a:ext uri="{FF2B5EF4-FFF2-40B4-BE49-F238E27FC236}">
                  <a16:creationId xmlns:a16="http://schemas.microsoft.com/office/drawing/2014/main" id="{F91665E4-CA69-1EBC-1348-029F9056ABBB}"/>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18" name="组合 17">
            <a:extLst>
              <a:ext uri="{FF2B5EF4-FFF2-40B4-BE49-F238E27FC236}">
                <a16:creationId xmlns:a16="http://schemas.microsoft.com/office/drawing/2014/main" id="{C5BAD4AD-3235-033E-D74D-2D7C655EE1A7}"/>
              </a:ext>
            </a:extLst>
          </p:cNvPr>
          <p:cNvGrpSpPr/>
          <p:nvPr/>
        </p:nvGrpSpPr>
        <p:grpSpPr>
          <a:xfrm>
            <a:off x="1282537" y="4488172"/>
            <a:ext cx="557341" cy="895304"/>
            <a:chOff x="237022" y="4294786"/>
            <a:chExt cx="710038" cy="1140594"/>
          </a:xfrm>
        </p:grpSpPr>
        <p:grpSp>
          <p:nvGrpSpPr>
            <p:cNvPr id="19" name="组合 18">
              <a:extLst>
                <a:ext uri="{FF2B5EF4-FFF2-40B4-BE49-F238E27FC236}">
                  <a16:creationId xmlns:a16="http://schemas.microsoft.com/office/drawing/2014/main" id="{4F69F76B-F95A-1A7F-393A-B451864404E7}"/>
                </a:ext>
              </a:extLst>
            </p:cNvPr>
            <p:cNvGrpSpPr/>
            <p:nvPr/>
          </p:nvGrpSpPr>
          <p:grpSpPr>
            <a:xfrm>
              <a:off x="311285" y="4294786"/>
              <a:ext cx="526915" cy="520425"/>
              <a:chOff x="4407692" y="4564991"/>
              <a:chExt cx="526915" cy="520425"/>
            </a:xfrm>
          </p:grpSpPr>
          <p:sp>
            <p:nvSpPr>
              <p:cNvPr id="21" name="椭圆 20">
                <a:extLst>
                  <a:ext uri="{FF2B5EF4-FFF2-40B4-BE49-F238E27FC236}">
                    <a16:creationId xmlns:a16="http://schemas.microsoft.com/office/drawing/2014/main" id="{2975FE04-D79E-7E8F-EFE4-8DCB80E4345E}"/>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2" name="图片 21">
                <a:extLst>
                  <a:ext uri="{FF2B5EF4-FFF2-40B4-BE49-F238E27FC236}">
                    <a16:creationId xmlns:a16="http://schemas.microsoft.com/office/drawing/2014/main" id="{10409893-CF5F-A092-ECCD-7568CEBE7C71}"/>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23" name="图片 22">
                <a:extLst>
                  <a:ext uri="{FF2B5EF4-FFF2-40B4-BE49-F238E27FC236}">
                    <a16:creationId xmlns:a16="http://schemas.microsoft.com/office/drawing/2014/main" id="{72E4B7EC-2480-549D-7FC2-E74F45E6E979}"/>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20" name="图片 19">
              <a:extLst>
                <a:ext uri="{FF2B5EF4-FFF2-40B4-BE49-F238E27FC236}">
                  <a16:creationId xmlns:a16="http://schemas.microsoft.com/office/drawing/2014/main" id="{25322299-3A55-CBB0-CB50-E15BE29112C4}"/>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24" name="组合 23">
            <a:extLst>
              <a:ext uri="{FF2B5EF4-FFF2-40B4-BE49-F238E27FC236}">
                <a16:creationId xmlns:a16="http://schemas.microsoft.com/office/drawing/2014/main" id="{30C2FE68-5EAD-3588-3872-408C0F0FE1F0}"/>
              </a:ext>
            </a:extLst>
          </p:cNvPr>
          <p:cNvGrpSpPr/>
          <p:nvPr/>
        </p:nvGrpSpPr>
        <p:grpSpPr>
          <a:xfrm>
            <a:off x="1486340" y="3738015"/>
            <a:ext cx="456018" cy="732541"/>
            <a:chOff x="237022" y="4294786"/>
            <a:chExt cx="710038" cy="1140594"/>
          </a:xfrm>
        </p:grpSpPr>
        <p:grpSp>
          <p:nvGrpSpPr>
            <p:cNvPr id="25" name="组合 24">
              <a:extLst>
                <a:ext uri="{FF2B5EF4-FFF2-40B4-BE49-F238E27FC236}">
                  <a16:creationId xmlns:a16="http://schemas.microsoft.com/office/drawing/2014/main" id="{15CF9603-87D2-5469-368B-38A5EBDB51EE}"/>
                </a:ext>
              </a:extLst>
            </p:cNvPr>
            <p:cNvGrpSpPr/>
            <p:nvPr/>
          </p:nvGrpSpPr>
          <p:grpSpPr>
            <a:xfrm>
              <a:off x="311285" y="4294786"/>
              <a:ext cx="526915" cy="520425"/>
              <a:chOff x="4407692" y="4564991"/>
              <a:chExt cx="526915" cy="520425"/>
            </a:xfrm>
          </p:grpSpPr>
          <p:sp>
            <p:nvSpPr>
              <p:cNvPr id="27" name="椭圆 26">
                <a:extLst>
                  <a:ext uri="{FF2B5EF4-FFF2-40B4-BE49-F238E27FC236}">
                    <a16:creationId xmlns:a16="http://schemas.microsoft.com/office/drawing/2014/main" id="{3C3E29C6-6410-13B1-555A-2F846FD6B22C}"/>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8" name="图片 27">
                <a:extLst>
                  <a:ext uri="{FF2B5EF4-FFF2-40B4-BE49-F238E27FC236}">
                    <a16:creationId xmlns:a16="http://schemas.microsoft.com/office/drawing/2014/main" id="{284F3AE7-B0E1-8180-D9DD-7F2388AA986A}"/>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29" name="图片 28">
                <a:extLst>
                  <a:ext uri="{FF2B5EF4-FFF2-40B4-BE49-F238E27FC236}">
                    <a16:creationId xmlns:a16="http://schemas.microsoft.com/office/drawing/2014/main" id="{341ECB2B-4A18-DAD4-9EFB-4E285BE118B5}"/>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26" name="图片 25">
              <a:extLst>
                <a:ext uri="{FF2B5EF4-FFF2-40B4-BE49-F238E27FC236}">
                  <a16:creationId xmlns:a16="http://schemas.microsoft.com/office/drawing/2014/main" id="{F098160E-FF06-2314-C3AE-3FE2C9192B36}"/>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30" name="组合 29">
            <a:extLst>
              <a:ext uri="{FF2B5EF4-FFF2-40B4-BE49-F238E27FC236}">
                <a16:creationId xmlns:a16="http://schemas.microsoft.com/office/drawing/2014/main" id="{04BB6A5B-2BAD-294D-B3AF-645A6649A0FE}"/>
              </a:ext>
            </a:extLst>
          </p:cNvPr>
          <p:cNvGrpSpPr/>
          <p:nvPr/>
        </p:nvGrpSpPr>
        <p:grpSpPr>
          <a:xfrm>
            <a:off x="8812652" y="4737418"/>
            <a:ext cx="425424" cy="683394"/>
            <a:chOff x="237022" y="4294786"/>
            <a:chExt cx="710038" cy="1140594"/>
          </a:xfrm>
        </p:grpSpPr>
        <p:grpSp>
          <p:nvGrpSpPr>
            <p:cNvPr id="31" name="组合 30">
              <a:extLst>
                <a:ext uri="{FF2B5EF4-FFF2-40B4-BE49-F238E27FC236}">
                  <a16:creationId xmlns:a16="http://schemas.microsoft.com/office/drawing/2014/main" id="{2EC21EF4-CD76-EEE0-457C-60DC370DC2B4}"/>
                </a:ext>
              </a:extLst>
            </p:cNvPr>
            <p:cNvGrpSpPr/>
            <p:nvPr/>
          </p:nvGrpSpPr>
          <p:grpSpPr>
            <a:xfrm>
              <a:off x="311285" y="4294786"/>
              <a:ext cx="526915" cy="520425"/>
              <a:chOff x="4407692" y="4564991"/>
              <a:chExt cx="526915" cy="520425"/>
            </a:xfrm>
          </p:grpSpPr>
          <p:sp>
            <p:nvSpPr>
              <p:cNvPr id="33" name="椭圆 32">
                <a:extLst>
                  <a:ext uri="{FF2B5EF4-FFF2-40B4-BE49-F238E27FC236}">
                    <a16:creationId xmlns:a16="http://schemas.microsoft.com/office/drawing/2014/main" id="{6364CB0F-784C-2F41-E5CC-1B0CBA7BB77F}"/>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4" name="图片 33">
                <a:extLst>
                  <a:ext uri="{FF2B5EF4-FFF2-40B4-BE49-F238E27FC236}">
                    <a16:creationId xmlns:a16="http://schemas.microsoft.com/office/drawing/2014/main" id="{BA81A51E-D42A-4E71-3AD1-7A80D47D8920}"/>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35" name="图片 34">
                <a:extLst>
                  <a:ext uri="{FF2B5EF4-FFF2-40B4-BE49-F238E27FC236}">
                    <a16:creationId xmlns:a16="http://schemas.microsoft.com/office/drawing/2014/main" id="{7B9B7E35-79C8-C712-3099-27E8EC668C14}"/>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32" name="图片 31">
              <a:extLst>
                <a:ext uri="{FF2B5EF4-FFF2-40B4-BE49-F238E27FC236}">
                  <a16:creationId xmlns:a16="http://schemas.microsoft.com/office/drawing/2014/main" id="{3F07076A-BB3C-52A8-E748-11547277AF4C}"/>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36" name="组合 35">
            <a:extLst>
              <a:ext uri="{FF2B5EF4-FFF2-40B4-BE49-F238E27FC236}">
                <a16:creationId xmlns:a16="http://schemas.microsoft.com/office/drawing/2014/main" id="{09BBD9FB-2DC7-9268-86E7-E816CB3149B8}"/>
              </a:ext>
            </a:extLst>
          </p:cNvPr>
          <p:cNvGrpSpPr/>
          <p:nvPr/>
        </p:nvGrpSpPr>
        <p:grpSpPr>
          <a:xfrm>
            <a:off x="7613097" y="4495496"/>
            <a:ext cx="474573" cy="762347"/>
            <a:chOff x="237022" y="4294786"/>
            <a:chExt cx="710038" cy="1140594"/>
          </a:xfrm>
        </p:grpSpPr>
        <p:grpSp>
          <p:nvGrpSpPr>
            <p:cNvPr id="37" name="组合 36">
              <a:extLst>
                <a:ext uri="{FF2B5EF4-FFF2-40B4-BE49-F238E27FC236}">
                  <a16:creationId xmlns:a16="http://schemas.microsoft.com/office/drawing/2014/main" id="{907DD4B6-3B71-0F06-35AD-50F4C9D905B2}"/>
                </a:ext>
              </a:extLst>
            </p:cNvPr>
            <p:cNvGrpSpPr/>
            <p:nvPr/>
          </p:nvGrpSpPr>
          <p:grpSpPr>
            <a:xfrm>
              <a:off x="311285" y="4294786"/>
              <a:ext cx="526915" cy="520425"/>
              <a:chOff x="4407692" y="4564991"/>
              <a:chExt cx="526915" cy="520425"/>
            </a:xfrm>
          </p:grpSpPr>
          <p:sp>
            <p:nvSpPr>
              <p:cNvPr id="39" name="椭圆 38">
                <a:extLst>
                  <a:ext uri="{FF2B5EF4-FFF2-40B4-BE49-F238E27FC236}">
                    <a16:creationId xmlns:a16="http://schemas.microsoft.com/office/drawing/2014/main" id="{61B64667-CEA3-2B67-13B0-DDCFB0BD8F4F}"/>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0" name="图片 39">
                <a:extLst>
                  <a:ext uri="{FF2B5EF4-FFF2-40B4-BE49-F238E27FC236}">
                    <a16:creationId xmlns:a16="http://schemas.microsoft.com/office/drawing/2014/main" id="{C6445D67-E84D-63D9-82D1-92E15189292C}"/>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41" name="图片 40">
                <a:extLst>
                  <a:ext uri="{FF2B5EF4-FFF2-40B4-BE49-F238E27FC236}">
                    <a16:creationId xmlns:a16="http://schemas.microsoft.com/office/drawing/2014/main" id="{3A7628D9-CFF8-C340-332C-08A828892430}"/>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38" name="图片 37">
              <a:extLst>
                <a:ext uri="{FF2B5EF4-FFF2-40B4-BE49-F238E27FC236}">
                  <a16:creationId xmlns:a16="http://schemas.microsoft.com/office/drawing/2014/main" id="{81646313-F0C4-3EBF-46BC-ED07736E4228}"/>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42" name="组合 41">
            <a:extLst>
              <a:ext uri="{FF2B5EF4-FFF2-40B4-BE49-F238E27FC236}">
                <a16:creationId xmlns:a16="http://schemas.microsoft.com/office/drawing/2014/main" id="{347940FD-EF77-177E-D2B6-C666F38CC462}"/>
              </a:ext>
            </a:extLst>
          </p:cNvPr>
          <p:cNvGrpSpPr/>
          <p:nvPr/>
        </p:nvGrpSpPr>
        <p:grpSpPr>
          <a:xfrm>
            <a:off x="2210942" y="4517147"/>
            <a:ext cx="536782" cy="862279"/>
            <a:chOff x="237022" y="4294786"/>
            <a:chExt cx="710038" cy="1140594"/>
          </a:xfrm>
        </p:grpSpPr>
        <p:grpSp>
          <p:nvGrpSpPr>
            <p:cNvPr id="43" name="组合 42">
              <a:extLst>
                <a:ext uri="{FF2B5EF4-FFF2-40B4-BE49-F238E27FC236}">
                  <a16:creationId xmlns:a16="http://schemas.microsoft.com/office/drawing/2014/main" id="{BF98ED35-A4C4-C66B-1348-B2C383BE243F}"/>
                </a:ext>
              </a:extLst>
            </p:cNvPr>
            <p:cNvGrpSpPr/>
            <p:nvPr/>
          </p:nvGrpSpPr>
          <p:grpSpPr>
            <a:xfrm>
              <a:off x="311285" y="4294786"/>
              <a:ext cx="526915" cy="520425"/>
              <a:chOff x="4407692" y="4564991"/>
              <a:chExt cx="526915" cy="520425"/>
            </a:xfrm>
          </p:grpSpPr>
          <p:sp>
            <p:nvSpPr>
              <p:cNvPr id="45" name="椭圆 44">
                <a:extLst>
                  <a:ext uri="{FF2B5EF4-FFF2-40B4-BE49-F238E27FC236}">
                    <a16:creationId xmlns:a16="http://schemas.microsoft.com/office/drawing/2014/main" id="{766F0003-C024-331D-11D5-62C24987E216}"/>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6" name="图片 45">
                <a:extLst>
                  <a:ext uri="{FF2B5EF4-FFF2-40B4-BE49-F238E27FC236}">
                    <a16:creationId xmlns:a16="http://schemas.microsoft.com/office/drawing/2014/main" id="{AE2271D2-B46A-EA78-AFD5-9C513061A6A0}"/>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47" name="图片 46">
                <a:extLst>
                  <a:ext uri="{FF2B5EF4-FFF2-40B4-BE49-F238E27FC236}">
                    <a16:creationId xmlns:a16="http://schemas.microsoft.com/office/drawing/2014/main" id="{0F543332-10C6-1522-4454-4338240CF57B}"/>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44" name="图片 43">
              <a:extLst>
                <a:ext uri="{FF2B5EF4-FFF2-40B4-BE49-F238E27FC236}">
                  <a16:creationId xmlns:a16="http://schemas.microsoft.com/office/drawing/2014/main" id="{B7C5AD7C-2C94-1E75-C13C-3EC12B4ED731}"/>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48" name="组合 47">
            <a:extLst>
              <a:ext uri="{FF2B5EF4-FFF2-40B4-BE49-F238E27FC236}">
                <a16:creationId xmlns:a16="http://schemas.microsoft.com/office/drawing/2014/main" id="{A5DC7CCB-493C-4EF3-9BED-90FDB2EE53F2}"/>
              </a:ext>
            </a:extLst>
          </p:cNvPr>
          <p:cNvGrpSpPr/>
          <p:nvPr/>
        </p:nvGrpSpPr>
        <p:grpSpPr>
          <a:xfrm>
            <a:off x="3388131" y="3542092"/>
            <a:ext cx="437472" cy="702748"/>
            <a:chOff x="237022" y="4294786"/>
            <a:chExt cx="710038" cy="1140594"/>
          </a:xfrm>
        </p:grpSpPr>
        <p:grpSp>
          <p:nvGrpSpPr>
            <p:cNvPr id="49" name="组合 48">
              <a:extLst>
                <a:ext uri="{FF2B5EF4-FFF2-40B4-BE49-F238E27FC236}">
                  <a16:creationId xmlns:a16="http://schemas.microsoft.com/office/drawing/2014/main" id="{95079473-1D46-DA20-A698-18EB9961C0F2}"/>
                </a:ext>
              </a:extLst>
            </p:cNvPr>
            <p:cNvGrpSpPr/>
            <p:nvPr/>
          </p:nvGrpSpPr>
          <p:grpSpPr>
            <a:xfrm>
              <a:off x="311285" y="4294786"/>
              <a:ext cx="526915" cy="520425"/>
              <a:chOff x="4407692" y="4564991"/>
              <a:chExt cx="526915" cy="520425"/>
            </a:xfrm>
          </p:grpSpPr>
          <p:sp>
            <p:nvSpPr>
              <p:cNvPr id="51" name="椭圆 50">
                <a:extLst>
                  <a:ext uri="{FF2B5EF4-FFF2-40B4-BE49-F238E27FC236}">
                    <a16:creationId xmlns:a16="http://schemas.microsoft.com/office/drawing/2014/main" id="{889C722B-11F2-B7E2-CCF1-DCDAE3F5000F}"/>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2" name="图片 51">
                <a:extLst>
                  <a:ext uri="{FF2B5EF4-FFF2-40B4-BE49-F238E27FC236}">
                    <a16:creationId xmlns:a16="http://schemas.microsoft.com/office/drawing/2014/main" id="{267A64F8-4102-F0CD-4E3C-E3D6740C7023}"/>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53" name="图片 52">
                <a:extLst>
                  <a:ext uri="{FF2B5EF4-FFF2-40B4-BE49-F238E27FC236}">
                    <a16:creationId xmlns:a16="http://schemas.microsoft.com/office/drawing/2014/main" id="{B51E93F5-F5F0-CCBE-0E79-81EF629FE10D}"/>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50" name="图片 49">
              <a:extLst>
                <a:ext uri="{FF2B5EF4-FFF2-40B4-BE49-F238E27FC236}">
                  <a16:creationId xmlns:a16="http://schemas.microsoft.com/office/drawing/2014/main" id="{E2AAA800-C555-8A11-3D31-A047F8B9A824}"/>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54" name="组合 53">
            <a:extLst>
              <a:ext uri="{FF2B5EF4-FFF2-40B4-BE49-F238E27FC236}">
                <a16:creationId xmlns:a16="http://schemas.microsoft.com/office/drawing/2014/main" id="{AB2F4A82-938A-B2D8-1087-31E4142D4302}"/>
              </a:ext>
            </a:extLst>
          </p:cNvPr>
          <p:cNvGrpSpPr/>
          <p:nvPr/>
        </p:nvGrpSpPr>
        <p:grpSpPr>
          <a:xfrm>
            <a:off x="2338664" y="3808000"/>
            <a:ext cx="412452" cy="662556"/>
            <a:chOff x="237022" y="4294786"/>
            <a:chExt cx="710038" cy="1140594"/>
          </a:xfrm>
        </p:grpSpPr>
        <p:grpSp>
          <p:nvGrpSpPr>
            <p:cNvPr id="55" name="组合 54">
              <a:extLst>
                <a:ext uri="{FF2B5EF4-FFF2-40B4-BE49-F238E27FC236}">
                  <a16:creationId xmlns:a16="http://schemas.microsoft.com/office/drawing/2014/main" id="{8D09DAC4-A366-F921-9B93-7D9699ECDD3F}"/>
                </a:ext>
              </a:extLst>
            </p:cNvPr>
            <p:cNvGrpSpPr/>
            <p:nvPr/>
          </p:nvGrpSpPr>
          <p:grpSpPr>
            <a:xfrm>
              <a:off x="311285" y="4294786"/>
              <a:ext cx="526915" cy="520425"/>
              <a:chOff x="4407692" y="4564991"/>
              <a:chExt cx="526915" cy="520425"/>
            </a:xfrm>
          </p:grpSpPr>
          <p:sp>
            <p:nvSpPr>
              <p:cNvPr id="57" name="椭圆 56">
                <a:extLst>
                  <a:ext uri="{FF2B5EF4-FFF2-40B4-BE49-F238E27FC236}">
                    <a16:creationId xmlns:a16="http://schemas.microsoft.com/office/drawing/2014/main" id="{CFFDBB44-9A8C-949E-0B2B-8AF4006357B2}"/>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8" name="图片 57">
                <a:extLst>
                  <a:ext uri="{FF2B5EF4-FFF2-40B4-BE49-F238E27FC236}">
                    <a16:creationId xmlns:a16="http://schemas.microsoft.com/office/drawing/2014/main" id="{21366EB9-D261-3EEB-0E55-E2AAD81B65D4}"/>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59" name="图片 58">
                <a:extLst>
                  <a:ext uri="{FF2B5EF4-FFF2-40B4-BE49-F238E27FC236}">
                    <a16:creationId xmlns:a16="http://schemas.microsoft.com/office/drawing/2014/main" id="{37A66836-BC79-6C99-6FC6-AB6208A7205C}"/>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56" name="图片 55">
              <a:extLst>
                <a:ext uri="{FF2B5EF4-FFF2-40B4-BE49-F238E27FC236}">
                  <a16:creationId xmlns:a16="http://schemas.microsoft.com/office/drawing/2014/main" id="{6F8A145B-B66A-95D6-D102-8CD2A293584D}"/>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60" name="组合 59">
            <a:extLst>
              <a:ext uri="{FF2B5EF4-FFF2-40B4-BE49-F238E27FC236}">
                <a16:creationId xmlns:a16="http://schemas.microsoft.com/office/drawing/2014/main" id="{492CD7C5-72BC-9C2D-1A32-8254A974E18A}"/>
              </a:ext>
            </a:extLst>
          </p:cNvPr>
          <p:cNvGrpSpPr/>
          <p:nvPr/>
        </p:nvGrpSpPr>
        <p:grpSpPr>
          <a:xfrm>
            <a:off x="3023161" y="4458966"/>
            <a:ext cx="323973" cy="520425"/>
            <a:chOff x="237022" y="4294786"/>
            <a:chExt cx="710038" cy="1140594"/>
          </a:xfrm>
        </p:grpSpPr>
        <p:grpSp>
          <p:nvGrpSpPr>
            <p:cNvPr id="61" name="组合 60">
              <a:extLst>
                <a:ext uri="{FF2B5EF4-FFF2-40B4-BE49-F238E27FC236}">
                  <a16:creationId xmlns:a16="http://schemas.microsoft.com/office/drawing/2014/main" id="{6F79345B-625F-69F5-BE2D-17AACA223021}"/>
                </a:ext>
              </a:extLst>
            </p:cNvPr>
            <p:cNvGrpSpPr/>
            <p:nvPr/>
          </p:nvGrpSpPr>
          <p:grpSpPr>
            <a:xfrm>
              <a:off x="311285" y="4294786"/>
              <a:ext cx="526915" cy="520425"/>
              <a:chOff x="4407692" y="4564991"/>
              <a:chExt cx="526915" cy="520425"/>
            </a:xfrm>
          </p:grpSpPr>
          <p:sp>
            <p:nvSpPr>
              <p:cNvPr id="63" name="椭圆 62">
                <a:extLst>
                  <a:ext uri="{FF2B5EF4-FFF2-40B4-BE49-F238E27FC236}">
                    <a16:creationId xmlns:a16="http://schemas.microsoft.com/office/drawing/2014/main" id="{504F87C1-E6E8-0F64-D5D9-FF1B914A670D}"/>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4" name="图片 63">
                <a:extLst>
                  <a:ext uri="{FF2B5EF4-FFF2-40B4-BE49-F238E27FC236}">
                    <a16:creationId xmlns:a16="http://schemas.microsoft.com/office/drawing/2014/main" id="{99A6286A-303A-7F91-8169-1ABCD8005F89}"/>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65" name="图片 64">
                <a:extLst>
                  <a:ext uri="{FF2B5EF4-FFF2-40B4-BE49-F238E27FC236}">
                    <a16:creationId xmlns:a16="http://schemas.microsoft.com/office/drawing/2014/main" id="{82137B70-F97C-9757-B93E-42EDDB3C85B5}"/>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62" name="图片 61">
              <a:extLst>
                <a:ext uri="{FF2B5EF4-FFF2-40B4-BE49-F238E27FC236}">
                  <a16:creationId xmlns:a16="http://schemas.microsoft.com/office/drawing/2014/main" id="{BF095A06-2210-1B5B-5A65-D9AD448060F3}"/>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66" name="组合 65">
            <a:extLst>
              <a:ext uri="{FF2B5EF4-FFF2-40B4-BE49-F238E27FC236}">
                <a16:creationId xmlns:a16="http://schemas.microsoft.com/office/drawing/2014/main" id="{8ACEF390-1BC1-A5A9-82CF-3244A3C272CF}"/>
              </a:ext>
            </a:extLst>
          </p:cNvPr>
          <p:cNvGrpSpPr/>
          <p:nvPr/>
        </p:nvGrpSpPr>
        <p:grpSpPr>
          <a:xfrm>
            <a:off x="3149373" y="2261787"/>
            <a:ext cx="481054" cy="772757"/>
            <a:chOff x="237022" y="4294786"/>
            <a:chExt cx="710038" cy="1140594"/>
          </a:xfrm>
        </p:grpSpPr>
        <p:grpSp>
          <p:nvGrpSpPr>
            <p:cNvPr id="67" name="组合 66">
              <a:extLst>
                <a:ext uri="{FF2B5EF4-FFF2-40B4-BE49-F238E27FC236}">
                  <a16:creationId xmlns:a16="http://schemas.microsoft.com/office/drawing/2014/main" id="{2B171EBF-D0DD-9E76-66C9-5A25A5B9758B}"/>
                </a:ext>
              </a:extLst>
            </p:cNvPr>
            <p:cNvGrpSpPr/>
            <p:nvPr/>
          </p:nvGrpSpPr>
          <p:grpSpPr>
            <a:xfrm>
              <a:off x="311285" y="4294786"/>
              <a:ext cx="526915" cy="520425"/>
              <a:chOff x="4407692" y="4564991"/>
              <a:chExt cx="526915" cy="520425"/>
            </a:xfrm>
          </p:grpSpPr>
          <p:sp>
            <p:nvSpPr>
              <p:cNvPr id="69" name="椭圆 68">
                <a:extLst>
                  <a:ext uri="{FF2B5EF4-FFF2-40B4-BE49-F238E27FC236}">
                    <a16:creationId xmlns:a16="http://schemas.microsoft.com/office/drawing/2014/main" id="{4269FA95-BEAF-F7AA-2E2E-F99A7EA100DB}"/>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0" name="图片 69">
                <a:extLst>
                  <a:ext uri="{FF2B5EF4-FFF2-40B4-BE49-F238E27FC236}">
                    <a16:creationId xmlns:a16="http://schemas.microsoft.com/office/drawing/2014/main" id="{49CF87FD-4F49-58C1-B145-96934BC40911}"/>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71" name="图片 70">
                <a:extLst>
                  <a:ext uri="{FF2B5EF4-FFF2-40B4-BE49-F238E27FC236}">
                    <a16:creationId xmlns:a16="http://schemas.microsoft.com/office/drawing/2014/main" id="{DA9BF19C-6527-A4DB-59CB-245260627D68}"/>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68" name="图片 67">
              <a:extLst>
                <a:ext uri="{FF2B5EF4-FFF2-40B4-BE49-F238E27FC236}">
                  <a16:creationId xmlns:a16="http://schemas.microsoft.com/office/drawing/2014/main" id="{667A74EC-F8D3-59A5-6ABA-8535B108EF5F}"/>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72" name="组合 71">
            <a:extLst>
              <a:ext uri="{FF2B5EF4-FFF2-40B4-BE49-F238E27FC236}">
                <a16:creationId xmlns:a16="http://schemas.microsoft.com/office/drawing/2014/main" id="{A08315FB-645D-075E-F2BE-EB57E5BA504B}"/>
              </a:ext>
            </a:extLst>
          </p:cNvPr>
          <p:cNvGrpSpPr/>
          <p:nvPr/>
        </p:nvGrpSpPr>
        <p:grpSpPr>
          <a:xfrm>
            <a:off x="9281768" y="3182838"/>
            <a:ext cx="464207" cy="745695"/>
            <a:chOff x="237022" y="4294786"/>
            <a:chExt cx="710038" cy="1140594"/>
          </a:xfrm>
        </p:grpSpPr>
        <p:grpSp>
          <p:nvGrpSpPr>
            <p:cNvPr id="73" name="组合 72">
              <a:extLst>
                <a:ext uri="{FF2B5EF4-FFF2-40B4-BE49-F238E27FC236}">
                  <a16:creationId xmlns:a16="http://schemas.microsoft.com/office/drawing/2014/main" id="{50F06144-5896-D1D5-51DC-79785C252270}"/>
                </a:ext>
              </a:extLst>
            </p:cNvPr>
            <p:cNvGrpSpPr/>
            <p:nvPr/>
          </p:nvGrpSpPr>
          <p:grpSpPr>
            <a:xfrm>
              <a:off x="311285" y="4294786"/>
              <a:ext cx="526915" cy="520425"/>
              <a:chOff x="4407692" y="4564991"/>
              <a:chExt cx="526915" cy="520425"/>
            </a:xfrm>
          </p:grpSpPr>
          <p:sp>
            <p:nvSpPr>
              <p:cNvPr id="75" name="椭圆 74">
                <a:extLst>
                  <a:ext uri="{FF2B5EF4-FFF2-40B4-BE49-F238E27FC236}">
                    <a16:creationId xmlns:a16="http://schemas.microsoft.com/office/drawing/2014/main" id="{850AD4CA-C067-235C-9DDB-3C6FD04068F4}"/>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6" name="图片 75">
                <a:extLst>
                  <a:ext uri="{FF2B5EF4-FFF2-40B4-BE49-F238E27FC236}">
                    <a16:creationId xmlns:a16="http://schemas.microsoft.com/office/drawing/2014/main" id="{FD63738C-B5EA-858F-B5FD-C391517CE295}"/>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77" name="图片 76">
                <a:extLst>
                  <a:ext uri="{FF2B5EF4-FFF2-40B4-BE49-F238E27FC236}">
                    <a16:creationId xmlns:a16="http://schemas.microsoft.com/office/drawing/2014/main" id="{6AEE0385-8A4B-8229-CB6E-A1221E7A21A8}"/>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74" name="图片 73">
              <a:extLst>
                <a:ext uri="{FF2B5EF4-FFF2-40B4-BE49-F238E27FC236}">
                  <a16:creationId xmlns:a16="http://schemas.microsoft.com/office/drawing/2014/main" id="{BA3FDAC2-9681-7F93-505D-4146D0E128D6}"/>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78" name="组合 77">
            <a:extLst>
              <a:ext uri="{FF2B5EF4-FFF2-40B4-BE49-F238E27FC236}">
                <a16:creationId xmlns:a16="http://schemas.microsoft.com/office/drawing/2014/main" id="{A412B82A-5D5A-341E-9E11-4E8A09BFB706}"/>
              </a:ext>
            </a:extLst>
          </p:cNvPr>
          <p:cNvGrpSpPr/>
          <p:nvPr/>
        </p:nvGrpSpPr>
        <p:grpSpPr>
          <a:xfrm>
            <a:off x="10467318" y="3696966"/>
            <a:ext cx="464207" cy="745695"/>
            <a:chOff x="237022" y="4294786"/>
            <a:chExt cx="710038" cy="1140594"/>
          </a:xfrm>
        </p:grpSpPr>
        <p:grpSp>
          <p:nvGrpSpPr>
            <p:cNvPr id="79" name="组合 78">
              <a:extLst>
                <a:ext uri="{FF2B5EF4-FFF2-40B4-BE49-F238E27FC236}">
                  <a16:creationId xmlns:a16="http://schemas.microsoft.com/office/drawing/2014/main" id="{B6221BA9-6C69-2BDF-37F0-2BE90B79C128}"/>
                </a:ext>
              </a:extLst>
            </p:cNvPr>
            <p:cNvGrpSpPr/>
            <p:nvPr/>
          </p:nvGrpSpPr>
          <p:grpSpPr>
            <a:xfrm>
              <a:off x="311285" y="4294786"/>
              <a:ext cx="526915" cy="520425"/>
              <a:chOff x="4407692" y="4564991"/>
              <a:chExt cx="526915" cy="520425"/>
            </a:xfrm>
          </p:grpSpPr>
          <p:sp>
            <p:nvSpPr>
              <p:cNvPr id="81" name="椭圆 80">
                <a:extLst>
                  <a:ext uri="{FF2B5EF4-FFF2-40B4-BE49-F238E27FC236}">
                    <a16:creationId xmlns:a16="http://schemas.microsoft.com/office/drawing/2014/main" id="{6615EC07-42A7-0A14-F580-25583B155489}"/>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2" name="图片 81">
                <a:extLst>
                  <a:ext uri="{FF2B5EF4-FFF2-40B4-BE49-F238E27FC236}">
                    <a16:creationId xmlns:a16="http://schemas.microsoft.com/office/drawing/2014/main" id="{8FEAEDC7-6DD0-C529-9CAD-10C67C2D700A}"/>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83" name="图片 82">
                <a:extLst>
                  <a:ext uri="{FF2B5EF4-FFF2-40B4-BE49-F238E27FC236}">
                    <a16:creationId xmlns:a16="http://schemas.microsoft.com/office/drawing/2014/main" id="{F97BD7AE-71F4-F772-72FE-E8D6F247A50B}"/>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80" name="图片 79">
              <a:extLst>
                <a:ext uri="{FF2B5EF4-FFF2-40B4-BE49-F238E27FC236}">
                  <a16:creationId xmlns:a16="http://schemas.microsoft.com/office/drawing/2014/main" id="{90FD089E-9C5D-5727-4C49-825AF3D90F38}"/>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84" name="组合 83">
            <a:extLst>
              <a:ext uri="{FF2B5EF4-FFF2-40B4-BE49-F238E27FC236}">
                <a16:creationId xmlns:a16="http://schemas.microsoft.com/office/drawing/2014/main" id="{D098C606-239F-F6B3-39B5-F81D8F68F010}"/>
              </a:ext>
            </a:extLst>
          </p:cNvPr>
          <p:cNvGrpSpPr/>
          <p:nvPr/>
        </p:nvGrpSpPr>
        <p:grpSpPr>
          <a:xfrm>
            <a:off x="8706753" y="2150801"/>
            <a:ext cx="337387" cy="541973"/>
            <a:chOff x="237022" y="4294786"/>
            <a:chExt cx="710038" cy="1140594"/>
          </a:xfrm>
        </p:grpSpPr>
        <p:grpSp>
          <p:nvGrpSpPr>
            <p:cNvPr id="85" name="组合 84">
              <a:extLst>
                <a:ext uri="{FF2B5EF4-FFF2-40B4-BE49-F238E27FC236}">
                  <a16:creationId xmlns:a16="http://schemas.microsoft.com/office/drawing/2014/main" id="{88D688DC-82B6-19C6-A39B-D277B4EA2D4C}"/>
                </a:ext>
              </a:extLst>
            </p:cNvPr>
            <p:cNvGrpSpPr/>
            <p:nvPr/>
          </p:nvGrpSpPr>
          <p:grpSpPr>
            <a:xfrm>
              <a:off x="311285" y="4294786"/>
              <a:ext cx="526915" cy="520425"/>
              <a:chOff x="4407692" y="4564991"/>
              <a:chExt cx="526915" cy="520425"/>
            </a:xfrm>
          </p:grpSpPr>
          <p:sp>
            <p:nvSpPr>
              <p:cNvPr id="87" name="椭圆 86">
                <a:extLst>
                  <a:ext uri="{FF2B5EF4-FFF2-40B4-BE49-F238E27FC236}">
                    <a16:creationId xmlns:a16="http://schemas.microsoft.com/office/drawing/2014/main" id="{5280E680-66CD-8582-7E35-2ED025BD00DE}"/>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8" name="图片 87">
                <a:extLst>
                  <a:ext uri="{FF2B5EF4-FFF2-40B4-BE49-F238E27FC236}">
                    <a16:creationId xmlns:a16="http://schemas.microsoft.com/office/drawing/2014/main" id="{A9BD1EE4-E534-2CA2-72C0-0A839E56B3E2}"/>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89" name="图片 88">
                <a:extLst>
                  <a:ext uri="{FF2B5EF4-FFF2-40B4-BE49-F238E27FC236}">
                    <a16:creationId xmlns:a16="http://schemas.microsoft.com/office/drawing/2014/main" id="{6AF834ED-B6D1-3251-8572-D99E0305EEA5}"/>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86" name="图片 85">
              <a:extLst>
                <a:ext uri="{FF2B5EF4-FFF2-40B4-BE49-F238E27FC236}">
                  <a16:creationId xmlns:a16="http://schemas.microsoft.com/office/drawing/2014/main" id="{3A22217D-6F45-5B1F-8FBE-38B21479BE2B}"/>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90" name="组合 89">
            <a:extLst>
              <a:ext uri="{FF2B5EF4-FFF2-40B4-BE49-F238E27FC236}">
                <a16:creationId xmlns:a16="http://schemas.microsoft.com/office/drawing/2014/main" id="{C7B212D2-69C2-ED00-749A-FBCBBBCBC554}"/>
              </a:ext>
            </a:extLst>
          </p:cNvPr>
          <p:cNvGrpSpPr/>
          <p:nvPr/>
        </p:nvGrpSpPr>
        <p:grpSpPr>
          <a:xfrm>
            <a:off x="8063493" y="2948691"/>
            <a:ext cx="499507" cy="802401"/>
            <a:chOff x="237022" y="4294786"/>
            <a:chExt cx="710038" cy="1140594"/>
          </a:xfrm>
        </p:grpSpPr>
        <p:grpSp>
          <p:nvGrpSpPr>
            <p:cNvPr id="91" name="组合 90">
              <a:extLst>
                <a:ext uri="{FF2B5EF4-FFF2-40B4-BE49-F238E27FC236}">
                  <a16:creationId xmlns:a16="http://schemas.microsoft.com/office/drawing/2014/main" id="{4B3766E4-B03E-8219-BCD6-ED0F272A52DD}"/>
                </a:ext>
              </a:extLst>
            </p:cNvPr>
            <p:cNvGrpSpPr/>
            <p:nvPr/>
          </p:nvGrpSpPr>
          <p:grpSpPr>
            <a:xfrm>
              <a:off x="311285" y="4294786"/>
              <a:ext cx="526915" cy="520425"/>
              <a:chOff x="4407692" y="4564991"/>
              <a:chExt cx="526915" cy="520425"/>
            </a:xfrm>
          </p:grpSpPr>
          <p:sp>
            <p:nvSpPr>
              <p:cNvPr id="93" name="椭圆 92">
                <a:extLst>
                  <a:ext uri="{FF2B5EF4-FFF2-40B4-BE49-F238E27FC236}">
                    <a16:creationId xmlns:a16="http://schemas.microsoft.com/office/drawing/2014/main" id="{89F721EC-52DA-01DE-7AB1-9EF95A6D30B5}"/>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4" name="图片 93">
                <a:extLst>
                  <a:ext uri="{FF2B5EF4-FFF2-40B4-BE49-F238E27FC236}">
                    <a16:creationId xmlns:a16="http://schemas.microsoft.com/office/drawing/2014/main" id="{56B436FA-B646-2003-EE6B-94CB9446072F}"/>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95" name="图片 94">
                <a:extLst>
                  <a:ext uri="{FF2B5EF4-FFF2-40B4-BE49-F238E27FC236}">
                    <a16:creationId xmlns:a16="http://schemas.microsoft.com/office/drawing/2014/main" id="{733AEA70-3D57-5A84-3852-872D7BA4388A}"/>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92" name="图片 91">
              <a:extLst>
                <a:ext uri="{FF2B5EF4-FFF2-40B4-BE49-F238E27FC236}">
                  <a16:creationId xmlns:a16="http://schemas.microsoft.com/office/drawing/2014/main" id="{5FF55E10-47FD-1BEF-B5FC-7914BFAFD24E}"/>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96" name="组合 95">
            <a:extLst>
              <a:ext uri="{FF2B5EF4-FFF2-40B4-BE49-F238E27FC236}">
                <a16:creationId xmlns:a16="http://schemas.microsoft.com/office/drawing/2014/main" id="{1DDE518C-0495-3D7E-FF18-C23DD603AB38}"/>
              </a:ext>
            </a:extLst>
          </p:cNvPr>
          <p:cNvGrpSpPr/>
          <p:nvPr/>
        </p:nvGrpSpPr>
        <p:grpSpPr>
          <a:xfrm>
            <a:off x="6178390" y="2054945"/>
            <a:ext cx="288976" cy="464207"/>
            <a:chOff x="237022" y="4294786"/>
            <a:chExt cx="710038" cy="1140594"/>
          </a:xfrm>
        </p:grpSpPr>
        <p:grpSp>
          <p:nvGrpSpPr>
            <p:cNvPr id="97" name="组合 96">
              <a:extLst>
                <a:ext uri="{FF2B5EF4-FFF2-40B4-BE49-F238E27FC236}">
                  <a16:creationId xmlns:a16="http://schemas.microsoft.com/office/drawing/2014/main" id="{A6500C51-42DC-8703-E89F-AE7EB8336486}"/>
                </a:ext>
              </a:extLst>
            </p:cNvPr>
            <p:cNvGrpSpPr/>
            <p:nvPr/>
          </p:nvGrpSpPr>
          <p:grpSpPr>
            <a:xfrm>
              <a:off x="311285" y="4294786"/>
              <a:ext cx="526915" cy="520425"/>
              <a:chOff x="4407692" y="4564991"/>
              <a:chExt cx="526915" cy="520425"/>
            </a:xfrm>
          </p:grpSpPr>
          <p:sp>
            <p:nvSpPr>
              <p:cNvPr id="99" name="椭圆 98">
                <a:extLst>
                  <a:ext uri="{FF2B5EF4-FFF2-40B4-BE49-F238E27FC236}">
                    <a16:creationId xmlns:a16="http://schemas.microsoft.com/office/drawing/2014/main" id="{F8AF627D-F64A-A221-F582-50E58E6D7BE8}"/>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0" name="图片 99">
                <a:extLst>
                  <a:ext uri="{FF2B5EF4-FFF2-40B4-BE49-F238E27FC236}">
                    <a16:creationId xmlns:a16="http://schemas.microsoft.com/office/drawing/2014/main" id="{B4A2C769-BE99-5D84-B5FE-670385D71A37}"/>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101" name="图片 100">
                <a:extLst>
                  <a:ext uri="{FF2B5EF4-FFF2-40B4-BE49-F238E27FC236}">
                    <a16:creationId xmlns:a16="http://schemas.microsoft.com/office/drawing/2014/main" id="{410AC993-1DD5-E046-0A5E-77662EF11024}"/>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98" name="图片 97">
              <a:extLst>
                <a:ext uri="{FF2B5EF4-FFF2-40B4-BE49-F238E27FC236}">
                  <a16:creationId xmlns:a16="http://schemas.microsoft.com/office/drawing/2014/main" id="{31B96737-A962-2B48-DA94-D5A3E00F8C62}"/>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102" name="组合 101">
            <a:extLst>
              <a:ext uri="{FF2B5EF4-FFF2-40B4-BE49-F238E27FC236}">
                <a16:creationId xmlns:a16="http://schemas.microsoft.com/office/drawing/2014/main" id="{9A26C37C-0C19-1AB4-435E-CEB1B1447334}"/>
              </a:ext>
            </a:extLst>
          </p:cNvPr>
          <p:cNvGrpSpPr/>
          <p:nvPr/>
        </p:nvGrpSpPr>
        <p:grpSpPr>
          <a:xfrm>
            <a:off x="6754514" y="3380380"/>
            <a:ext cx="537613" cy="863613"/>
            <a:chOff x="237022" y="4294786"/>
            <a:chExt cx="710038" cy="1140594"/>
          </a:xfrm>
        </p:grpSpPr>
        <p:grpSp>
          <p:nvGrpSpPr>
            <p:cNvPr id="103" name="组合 102">
              <a:extLst>
                <a:ext uri="{FF2B5EF4-FFF2-40B4-BE49-F238E27FC236}">
                  <a16:creationId xmlns:a16="http://schemas.microsoft.com/office/drawing/2014/main" id="{D4DE020B-EC35-D1DB-9251-7BEE34EBFEB6}"/>
                </a:ext>
              </a:extLst>
            </p:cNvPr>
            <p:cNvGrpSpPr/>
            <p:nvPr/>
          </p:nvGrpSpPr>
          <p:grpSpPr>
            <a:xfrm>
              <a:off x="311285" y="4294786"/>
              <a:ext cx="526915" cy="520425"/>
              <a:chOff x="4407692" y="4564991"/>
              <a:chExt cx="526915" cy="520425"/>
            </a:xfrm>
          </p:grpSpPr>
          <p:sp>
            <p:nvSpPr>
              <p:cNvPr id="105" name="椭圆 104">
                <a:extLst>
                  <a:ext uri="{FF2B5EF4-FFF2-40B4-BE49-F238E27FC236}">
                    <a16:creationId xmlns:a16="http://schemas.microsoft.com/office/drawing/2014/main" id="{910325BF-D1CA-6D15-F584-2B92CDFDF75E}"/>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6" name="图片 105">
                <a:extLst>
                  <a:ext uri="{FF2B5EF4-FFF2-40B4-BE49-F238E27FC236}">
                    <a16:creationId xmlns:a16="http://schemas.microsoft.com/office/drawing/2014/main" id="{2123F673-8E2F-AEF6-0C1D-87B7F1800E8F}"/>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107" name="图片 106">
                <a:extLst>
                  <a:ext uri="{FF2B5EF4-FFF2-40B4-BE49-F238E27FC236}">
                    <a16:creationId xmlns:a16="http://schemas.microsoft.com/office/drawing/2014/main" id="{392FF2B9-E039-19B0-97D4-31D68AC6474E}"/>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104" name="图片 103">
              <a:extLst>
                <a:ext uri="{FF2B5EF4-FFF2-40B4-BE49-F238E27FC236}">
                  <a16:creationId xmlns:a16="http://schemas.microsoft.com/office/drawing/2014/main" id="{063AA155-FE50-AE28-A022-151A38454BB5}"/>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108" name="组合 107">
            <a:extLst>
              <a:ext uri="{FF2B5EF4-FFF2-40B4-BE49-F238E27FC236}">
                <a16:creationId xmlns:a16="http://schemas.microsoft.com/office/drawing/2014/main" id="{9C34CEBC-F693-0DE1-8CAF-C0DAB8F8F15D}"/>
              </a:ext>
            </a:extLst>
          </p:cNvPr>
          <p:cNvGrpSpPr/>
          <p:nvPr/>
        </p:nvGrpSpPr>
        <p:grpSpPr>
          <a:xfrm>
            <a:off x="5740981" y="3182838"/>
            <a:ext cx="710038" cy="1140594"/>
            <a:chOff x="237022" y="4294786"/>
            <a:chExt cx="710038" cy="1140594"/>
          </a:xfrm>
        </p:grpSpPr>
        <p:grpSp>
          <p:nvGrpSpPr>
            <p:cNvPr id="109" name="组合 108">
              <a:extLst>
                <a:ext uri="{FF2B5EF4-FFF2-40B4-BE49-F238E27FC236}">
                  <a16:creationId xmlns:a16="http://schemas.microsoft.com/office/drawing/2014/main" id="{4E606D67-855B-280E-6C73-5D70D29D492E}"/>
                </a:ext>
              </a:extLst>
            </p:cNvPr>
            <p:cNvGrpSpPr/>
            <p:nvPr/>
          </p:nvGrpSpPr>
          <p:grpSpPr>
            <a:xfrm>
              <a:off x="311285" y="4294786"/>
              <a:ext cx="526915" cy="520425"/>
              <a:chOff x="4407692" y="4564991"/>
              <a:chExt cx="526915" cy="520425"/>
            </a:xfrm>
          </p:grpSpPr>
          <p:sp>
            <p:nvSpPr>
              <p:cNvPr id="111" name="椭圆 110">
                <a:extLst>
                  <a:ext uri="{FF2B5EF4-FFF2-40B4-BE49-F238E27FC236}">
                    <a16:creationId xmlns:a16="http://schemas.microsoft.com/office/drawing/2014/main" id="{62065E8F-EE90-015E-456B-0A33EBD9127D}"/>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2" name="图片 111">
                <a:extLst>
                  <a:ext uri="{FF2B5EF4-FFF2-40B4-BE49-F238E27FC236}">
                    <a16:creationId xmlns:a16="http://schemas.microsoft.com/office/drawing/2014/main" id="{D9C3EB82-605A-9C06-2D72-F42A6FD94480}"/>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113" name="图片 112">
                <a:extLst>
                  <a:ext uri="{FF2B5EF4-FFF2-40B4-BE49-F238E27FC236}">
                    <a16:creationId xmlns:a16="http://schemas.microsoft.com/office/drawing/2014/main" id="{0A0D0616-AEFF-FF74-C913-853E3ADFCDFC}"/>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110" name="图片 109">
              <a:extLst>
                <a:ext uri="{FF2B5EF4-FFF2-40B4-BE49-F238E27FC236}">
                  <a16:creationId xmlns:a16="http://schemas.microsoft.com/office/drawing/2014/main" id="{07E918E5-9868-A534-B0A8-DB46CDB0F8C6}"/>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114" name="组合 113">
            <a:extLst>
              <a:ext uri="{FF2B5EF4-FFF2-40B4-BE49-F238E27FC236}">
                <a16:creationId xmlns:a16="http://schemas.microsoft.com/office/drawing/2014/main" id="{67E7A9DA-5CD4-3989-375A-B504EA3B2D58}"/>
              </a:ext>
            </a:extLst>
          </p:cNvPr>
          <p:cNvGrpSpPr/>
          <p:nvPr/>
        </p:nvGrpSpPr>
        <p:grpSpPr>
          <a:xfrm>
            <a:off x="6374819" y="4504474"/>
            <a:ext cx="405763" cy="651811"/>
            <a:chOff x="237022" y="4294786"/>
            <a:chExt cx="710038" cy="1140594"/>
          </a:xfrm>
        </p:grpSpPr>
        <p:grpSp>
          <p:nvGrpSpPr>
            <p:cNvPr id="115" name="组合 114">
              <a:extLst>
                <a:ext uri="{FF2B5EF4-FFF2-40B4-BE49-F238E27FC236}">
                  <a16:creationId xmlns:a16="http://schemas.microsoft.com/office/drawing/2014/main" id="{346838AC-0669-19D5-904B-1118517D0C19}"/>
                </a:ext>
              </a:extLst>
            </p:cNvPr>
            <p:cNvGrpSpPr/>
            <p:nvPr/>
          </p:nvGrpSpPr>
          <p:grpSpPr>
            <a:xfrm>
              <a:off x="311285" y="4294786"/>
              <a:ext cx="526915" cy="520425"/>
              <a:chOff x="4407692" y="4564991"/>
              <a:chExt cx="526915" cy="520425"/>
            </a:xfrm>
          </p:grpSpPr>
          <p:sp>
            <p:nvSpPr>
              <p:cNvPr id="117" name="椭圆 116">
                <a:extLst>
                  <a:ext uri="{FF2B5EF4-FFF2-40B4-BE49-F238E27FC236}">
                    <a16:creationId xmlns:a16="http://schemas.microsoft.com/office/drawing/2014/main" id="{AD270022-0789-BD3D-EF04-EA6E233CFCDC}"/>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8" name="图片 117">
                <a:extLst>
                  <a:ext uri="{FF2B5EF4-FFF2-40B4-BE49-F238E27FC236}">
                    <a16:creationId xmlns:a16="http://schemas.microsoft.com/office/drawing/2014/main" id="{34D7D086-05DD-8444-B572-3C7398991907}"/>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119" name="图片 118">
                <a:extLst>
                  <a:ext uri="{FF2B5EF4-FFF2-40B4-BE49-F238E27FC236}">
                    <a16:creationId xmlns:a16="http://schemas.microsoft.com/office/drawing/2014/main" id="{C12C9EAC-A4A8-5D42-66C3-1DDAEFB62305}"/>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116" name="图片 115">
              <a:extLst>
                <a:ext uri="{FF2B5EF4-FFF2-40B4-BE49-F238E27FC236}">
                  <a16:creationId xmlns:a16="http://schemas.microsoft.com/office/drawing/2014/main" id="{6A2D1409-CD3F-ED7D-49C1-129A7DD836BC}"/>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120" name="组合 119">
            <a:extLst>
              <a:ext uri="{FF2B5EF4-FFF2-40B4-BE49-F238E27FC236}">
                <a16:creationId xmlns:a16="http://schemas.microsoft.com/office/drawing/2014/main" id="{051C73D3-CABC-35FF-5214-E333686723F7}"/>
              </a:ext>
            </a:extLst>
          </p:cNvPr>
          <p:cNvGrpSpPr/>
          <p:nvPr/>
        </p:nvGrpSpPr>
        <p:grpSpPr>
          <a:xfrm>
            <a:off x="4660125" y="3039026"/>
            <a:ext cx="463449" cy="744478"/>
            <a:chOff x="237022" y="4294786"/>
            <a:chExt cx="710038" cy="1140594"/>
          </a:xfrm>
        </p:grpSpPr>
        <p:grpSp>
          <p:nvGrpSpPr>
            <p:cNvPr id="121" name="组合 120">
              <a:extLst>
                <a:ext uri="{FF2B5EF4-FFF2-40B4-BE49-F238E27FC236}">
                  <a16:creationId xmlns:a16="http://schemas.microsoft.com/office/drawing/2014/main" id="{2082E817-C9D0-05D2-8B90-39F0C774EA13}"/>
                </a:ext>
              </a:extLst>
            </p:cNvPr>
            <p:cNvGrpSpPr/>
            <p:nvPr/>
          </p:nvGrpSpPr>
          <p:grpSpPr>
            <a:xfrm>
              <a:off x="311285" y="4294786"/>
              <a:ext cx="526915" cy="520425"/>
              <a:chOff x="4407692" y="4564991"/>
              <a:chExt cx="526915" cy="520425"/>
            </a:xfrm>
          </p:grpSpPr>
          <p:sp>
            <p:nvSpPr>
              <p:cNvPr id="123" name="椭圆 122">
                <a:extLst>
                  <a:ext uri="{FF2B5EF4-FFF2-40B4-BE49-F238E27FC236}">
                    <a16:creationId xmlns:a16="http://schemas.microsoft.com/office/drawing/2014/main" id="{AD123258-66AF-3E5E-B255-0D67EE703617}"/>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4" name="图片 123">
                <a:extLst>
                  <a:ext uri="{FF2B5EF4-FFF2-40B4-BE49-F238E27FC236}">
                    <a16:creationId xmlns:a16="http://schemas.microsoft.com/office/drawing/2014/main" id="{02A8A0B8-06FA-435B-4FDF-6EEE23831C3C}"/>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125" name="图片 124">
                <a:extLst>
                  <a:ext uri="{FF2B5EF4-FFF2-40B4-BE49-F238E27FC236}">
                    <a16:creationId xmlns:a16="http://schemas.microsoft.com/office/drawing/2014/main" id="{15642ECB-F5EE-52C6-B9F5-4F141726DACD}"/>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122" name="图片 121">
              <a:extLst>
                <a:ext uri="{FF2B5EF4-FFF2-40B4-BE49-F238E27FC236}">
                  <a16:creationId xmlns:a16="http://schemas.microsoft.com/office/drawing/2014/main" id="{D408659E-7031-5D1F-19FC-1AB929071B50}"/>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126" name="组合 125">
            <a:extLst>
              <a:ext uri="{FF2B5EF4-FFF2-40B4-BE49-F238E27FC236}">
                <a16:creationId xmlns:a16="http://schemas.microsoft.com/office/drawing/2014/main" id="{9AA918B7-9CD8-3786-2A49-1BB022C1A90F}"/>
              </a:ext>
            </a:extLst>
          </p:cNvPr>
          <p:cNvGrpSpPr/>
          <p:nvPr/>
        </p:nvGrpSpPr>
        <p:grpSpPr>
          <a:xfrm>
            <a:off x="2231182" y="2749425"/>
            <a:ext cx="421940" cy="677798"/>
            <a:chOff x="237022" y="4294786"/>
            <a:chExt cx="710038" cy="1140594"/>
          </a:xfrm>
        </p:grpSpPr>
        <p:grpSp>
          <p:nvGrpSpPr>
            <p:cNvPr id="127" name="组合 126">
              <a:extLst>
                <a:ext uri="{FF2B5EF4-FFF2-40B4-BE49-F238E27FC236}">
                  <a16:creationId xmlns:a16="http://schemas.microsoft.com/office/drawing/2014/main" id="{CE0D4B4B-635D-8C25-5418-3D44F5368931}"/>
                </a:ext>
              </a:extLst>
            </p:cNvPr>
            <p:cNvGrpSpPr/>
            <p:nvPr/>
          </p:nvGrpSpPr>
          <p:grpSpPr>
            <a:xfrm>
              <a:off x="311285" y="4294786"/>
              <a:ext cx="526915" cy="520425"/>
              <a:chOff x="4407692" y="4564991"/>
              <a:chExt cx="526915" cy="520425"/>
            </a:xfrm>
          </p:grpSpPr>
          <p:sp>
            <p:nvSpPr>
              <p:cNvPr id="129" name="椭圆 128">
                <a:extLst>
                  <a:ext uri="{FF2B5EF4-FFF2-40B4-BE49-F238E27FC236}">
                    <a16:creationId xmlns:a16="http://schemas.microsoft.com/office/drawing/2014/main" id="{91FDFE42-54EA-25AA-1494-AE7E57E45E85}"/>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0" name="图片 129">
                <a:extLst>
                  <a:ext uri="{FF2B5EF4-FFF2-40B4-BE49-F238E27FC236}">
                    <a16:creationId xmlns:a16="http://schemas.microsoft.com/office/drawing/2014/main" id="{1BB84DBD-4FB8-1E7D-347B-4EEFB1614E46}"/>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131" name="图片 130">
                <a:extLst>
                  <a:ext uri="{FF2B5EF4-FFF2-40B4-BE49-F238E27FC236}">
                    <a16:creationId xmlns:a16="http://schemas.microsoft.com/office/drawing/2014/main" id="{138E9C6A-571C-E511-FD66-FFD1016D9716}"/>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128" name="图片 127">
              <a:extLst>
                <a:ext uri="{FF2B5EF4-FFF2-40B4-BE49-F238E27FC236}">
                  <a16:creationId xmlns:a16="http://schemas.microsoft.com/office/drawing/2014/main" id="{E0357423-5694-20EA-AD2A-AE3E9BC69F68}"/>
                </a:ext>
              </a:extLst>
            </p:cNvPr>
            <p:cNvPicPr>
              <a:picLocks noChangeAspect="1"/>
            </p:cNvPicPr>
            <p:nvPr/>
          </p:nvPicPr>
          <p:blipFill>
            <a:blip r:embed="rId5"/>
            <a:stretch>
              <a:fillRect/>
            </a:stretch>
          </p:blipFill>
          <p:spPr>
            <a:xfrm>
              <a:off x="237022" y="4725342"/>
              <a:ext cx="710038" cy="710038"/>
            </a:xfrm>
            <a:prstGeom prst="rect">
              <a:avLst/>
            </a:prstGeom>
          </p:spPr>
        </p:pic>
      </p:grpSp>
      <p:grpSp>
        <p:nvGrpSpPr>
          <p:cNvPr id="132" name="组合 131">
            <a:extLst>
              <a:ext uri="{FF2B5EF4-FFF2-40B4-BE49-F238E27FC236}">
                <a16:creationId xmlns:a16="http://schemas.microsoft.com/office/drawing/2014/main" id="{41D5E97A-BE07-9CA1-4595-866F58ED36EF}"/>
              </a:ext>
            </a:extLst>
          </p:cNvPr>
          <p:cNvGrpSpPr/>
          <p:nvPr/>
        </p:nvGrpSpPr>
        <p:grpSpPr>
          <a:xfrm>
            <a:off x="4674150" y="4637803"/>
            <a:ext cx="443599" cy="712591"/>
            <a:chOff x="237022" y="4294786"/>
            <a:chExt cx="710038" cy="1140594"/>
          </a:xfrm>
        </p:grpSpPr>
        <p:grpSp>
          <p:nvGrpSpPr>
            <p:cNvPr id="133" name="组合 132">
              <a:extLst>
                <a:ext uri="{FF2B5EF4-FFF2-40B4-BE49-F238E27FC236}">
                  <a16:creationId xmlns:a16="http://schemas.microsoft.com/office/drawing/2014/main" id="{4A3A8F5C-AB83-9721-6E8C-E3FC0B6BF585}"/>
                </a:ext>
              </a:extLst>
            </p:cNvPr>
            <p:cNvGrpSpPr/>
            <p:nvPr/>
          </p:nvGrpSpPr>
          <p:grpSpPr>
            <a:xfrm>
              <a:off x="311285" y="4294786"/>
              <a:ext cx="526915" cy="520425"/>
              <a:chOff x="4407692" y="4564991"/>
              <a:chExt cx="526915" cy="520425"/>
            </a:xfrm>
          </p:grpSpPr>
          <p:sp>
            <p:nvSpPr>
              <p:cNvPr id="135" name="椭圆 134">
                <a:extLst>
                  <a:ext uri="{FF2B5EF4-FFF2-40B4-BE49-F238E27FC236}">
                    <a16:creationId xmlns:a16="http://schemas.microsoft.com/office/drawing/2014/main" id="{7450FA80-BEC5-8413-5EA1-F88E52E659A3}"/>
                  </a:ext>
                </a:extLst>
              </p:cNvPr>
              <p:cNvSpPr/>
              <p:nvPr/>
            </p:nvSpPr>
            <p:spPr>
              <a:xfrm>
                <a:off x="4407692" y="4564991"/>
                <a:ext cx="526915" cy="5204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6" name="图片 135">
                <a:extLst>
                  <a:ext uri="{FF2B5EF4-FFF2-40B4-BE49-F238E27FC236}">
                    <a16:creationId xmlns:a16="http://schemas.microsoft.com/office/drawing/2014/main" id="{FC8F462D-B772-488C-016F-F589D8FA45D4}"/>
                  </a:ext>
                </a:extLst>
              </p:cNvPr>
              <p:cNvPicPr>
                <a:picLocks noChangeAspect="1"/>
              </p:cNvPicPr>
              <p:nvPr/>
            </p:nvPicPr>
            <p:blipFill>
              <a:blip r:embed="rId3"/>
              <a:stretch>
                <a:fillRect/>
              </a:stretch>
            </p:blipFill>
            <p:spPr>
              <a:xfrm>
                <a:off x="4470400" y="4590392"/>
                <a:ext cx="464207" cy="464207"/>
              </a:xfrm>
              <a:prstGeom prst="rect">
                <a:avLst/>
              </a:prstGeom>
            </p:spPr>
          </p:pic>
          <p:pic>
            <p:nvPicPr>
              <p:cNvPr id="137" name="图片 136">
                <a:extLst>
                  <a:ext uri="{FF2B5EF4-FFF2-40B4-BE49-F238E27FC236}">
                    <a16:creationId xmlns:a16="http://schemas.microsoft.com/office/drawing/2014/main" id="{8850CAF9-0127-3682-B087-29C69F57EAE6}"/>
                  </a:ext>
                </a:extLst>
              </p:cNvPr>
              <p:cNvPicPr>
                <a:picLocks noChangeAspect="1"/>
              </p:cNvPicPr>
              <p:nvPr/>
            </p:nvPicPr>
            <p:blipFill>
              <a:blip r:embed="rId4">
                <a:duotone>
                  <a:schemeClr val="accent5">
                    <a:shade val="45000"/>
                    <a:satMod val="135000"/>
                  </a:schemeClr>
                  <a:prstClr val="white"/>
                </a:duotone>
              </a:blip>
              <a:stretch>
                <a:fillRect/>
              </a:stretch>
            </p:blipFill>
            <p:spPr>
              <a:xfrm>
                <a:off x="4533169" y="4687029"/>
                <a:ext cx="282904" cy="282904"/>
              </a:xfrm>
              <a:prstGeom prst="rect">
                <a:avLst/>
              </a:prstGeom>
            </p:spPr>
          </p:pic>
        </p:grpSp>
        <p:pic>
          <p:nvPicPr>
            <p:cNvPr id="134" name="图片 133">
              <a:extLst>
                <a:ext uri="{FF2B5EF4-FFF2-40B4-BE49-F238E27FC236}">
                  <a16:creationId xmlns:a16="http://schemas.microsoft.com/office/drawing/2014/main" id="{0241950A-BCB0-0314-AE74-DE5699426D55}"/>
                </a:ext>
              </a:extLst>
            </p:cNvPr>
            <p:cNvPicPr>
              <a:picLocks noChangeAspect="1"/>
            </p:cNvPicPr>
            <p:nvPr/>
          </p:nvPicPr>
          <p:blipFill>
            <a:blip r:embed="rId5"/>
            <a:stretch>
              <a:fillRect/>
            </a:stretch>
          </p:blipFill>
          <p:spPr>
            <a:xfrm>
              <a:off x="237022" y="4725342"/>
              <a:ext cx="710038" cy="710038"/>
            </a:xfrm>
            <a:prstGeom prst="rect">
              <a:avLst/>
            </a:prstGeom>
          </p:spPr>
        </p:pic>
      </p:grpSp>
      <p:sp>
        <p:nvSpPr>
          <p:cNvPr id="138" name="任意形状 137">
            <a:extLst>
              <a:ext uri="{FF2B5EF4-FFF2-40B4-BE49-F238E27FC236}">
                <a16:creationId xmlns:a16="http://schemas.microsoft.com/office/drawing/2014/main" id="{FD369715-FA9A-CE27-499C-8251FF7C42C9}"/>
              </a:ext>
            </a:extLst>
          </p:cNvPr>
          <p:cNvSpPr/>
          <p:nvPr/>
        </p:nvSpPr>
        <p:spPr>
          <a:xfrm>
            <a:off x="1607467" y="2836209"/>
            <a:ext cx="741286" cy="950259"/>
          </a:xfrm>
          <a:custGeom>
            <a:avLst/>
            <a:gdLst>
              <a:gd name="connsiteX0" fmla="*/ 77898 w 741286"/>
              <a:gd name="connsiteY0" fmla="*/ 950259 h 950259"/>
              <a:gd name="connsiteX1" fmla="*/ 59968 w 741286"/>
              <a:gd name="connsiteY1" fmla="*/ 322729 h 950259"/>
              <a:gd name="connsiteX2" fmla="*/ 741286 w 741286"/>
              <a:gd name="connsiteY2" fmla="*/ 0 h 950259"/>
            </a:gdLst>
            <a:ahLst/>
            <a:cxnLst>
              <a:cxn ang="0">
                <a:pos x="connsiteX0" y="connsiteY0"/>
              </a:cxn>
              <a:cxn ang="0">
                <a:pos x="connsiteX1" y="connsiteY1"/>
              </a:cxn>
              <a:cxn ang="0">
                <a:pos x="connsiteX2" y="connsiteY2"/>
              </a:cxn>
            </a:cxnLst>
            <a:rect l="l" t="t" r="r" b="b"/>
            <a:pathLst>
              <a:path w="741286" h="950259">
                <a:moveTo>
                  <a:pt x="77898" y="950259"/>
                </a:moveTo>
                <a:cubicBezTo>
                  <a:pt x="13650" y="715682"/>
                  <a:pt x="-50597" y="481105"/>
                  <a:pt x="59968" y="322729"/>
                </a:cubicBezTo>
                <a:cubicBezTo>
                  <a:pt x="170533" y="164352"/>
                  <a:pt x="591874" y="53788"/>
                  <a:pt x="741286" y="0"/>
                </a:cubicBezTo>
              </a:path>
            </a:pathLst>
          </a:custGeom>
          <a:noFill/>
          <a:ln w="1270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 name="任意形状 138">
            <a:extLst>
              <a:ext uri="{FF2B5EF4-FFF2-40B4-BE49-F238E27FC236}">
                <a16:creationId xmlns:a16="http://schemas.microsoft.com/office/drawing/2014/main" id="{6EB80584-D8CF-B519-E2D8-1577F3CC421E}"/>
              </a:ext>
            </a:extLst>
          </p:cNvPr>
          <p:cNvSpPr/>
          <p:nvPr/>
        </p:nvSpPr>
        <p:spPr>
          <a:xfrm>
            <a:off x="2514600" y="2343150"/>
            <a:ext cx="762000" cy="514350"/>
          </a:xfrm>
          <a:custGeom>
            <a:avLst/>
            <a:gdLst>
              <a:gd name="connsiteX0" fmla="*/ 0 w 762000"/>
              <a:gd name="connsiteY0" fmla="*/ 514350 h 514350"/>
              <a:gd name="connsiteX1" fmla="*/ 171450 w 762000"/>
              <a:gd name="connsiteY1" fmla="*/ 190500 h 514350"/>
              <a:gd name="connsiteX2" fmla="*/ 762000 w 762000"/>
              <a:gd name="connsiteY2" fmla="*/ 0 h 514350"/>
            </a:gdLst>
            <a:ahLst/>
            <a:cxnLst>
              <a:cxn ang="0">
                <a:pos x="connsiteX0" y="connsiteY0"/>
              </a:cxn>
              <a:cxn ang="0">
                <a:pos x="connsiteX1" y="connsiteY1"/>
              </a:cxn>
              <a:cxn ang="0">
                <a:pos x="connsiteX2" y="connsiteY2"/>
              </a:cxn>
            </a:cxnLst>
            <a:rect l="l" t="t" r="r" b="b"/>
            <a:pathLst>
              <a:path w="762000" h="514350">
                <a:moveTo>
                  <a:pt x="0" y="514350"/>
                </a:moveTo>
                <a:cubicBezTo>
                  <a:pt x="22225" y="395287"/>
                  <a:pt x="44450" y="276225"/>
                  <a:pt x="171450" y="190500"/>
                </a:cubicBezTo>
                <a:cubicBezTo>
                  <a:pt x="298450" y="104775"/>
                  <a:pt x="530225" y="52387"/>
                  <a:pt x="762000" y="0"/>
                </a:cubicBezTo>
              </a:path>
            </a:pathLst>
          </a:custGeom>
          <a:noFill/>
          <a:ln w="1270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任意形状 140">
            <a:extLst>
              <a:ext uri="{FF2B5EF4-FFF2-40B4-BE49-F238E27FC236}">
                <a16:creationId xmlns:a16="http://schemas.microsoft.com/office/drawing/2014/main" id="{4AEA6086-CE48-56EB-28BE-81C0AC2E59A8}"/>
              </a:ext>
            </a:extLst>
          </p:cNvPr>
          <p:cNvSpPr/>
          <p:nvPr/>
        </p:nvSpPr>
        <p:spPr>
          <a:xfrm>
            <a:off x="4972050" y="3138635"/>
            <a:ext cx="971550" cy="99865"/>
          </a:xfrm>
          <a:custGeom>
            <a:avLst/>
            <a:gdLst>
              <a:gd name="connsiteX0" fmla="*/ 0 w 971550"/>
              <a:gd name="connsiteY0" fmla="*/ 23665 h 99865"/>
              <a:gd name="connsiteX1" fmla="*/ 647700 w 971550"/>
              <a:gd name="connsiteY1" fmla="*/ 4615 h 99865"/>
              <a:gd name="connsiteX2" fmla="*/ 971550 w 971550"/>
              <a:gd name="connsiteY2" fmla="*/ 99865 h 99865"/>
            </a:gdLst>
            <a:ahLst/>
            <a:cxnLst>
              <a:cxn ang="0">
                <a:pos x="connsiteX0" y="connsiteY0"/>
              </a:cxn>
              <a:cxn ang="0">
                <a:pos x="connsiteX1" y="connsiteY1"/>
              </a:cxn>
              <a:cxn ang="0">
                <a:pos x="connsiteX2" y="connsiteY2"/>
              </a:cxn>
            </a:cxnLst>
            <a:rect l="l" t="t" r="r" b="b"/>
            <a:pathLst>
              <a:path w="971550" h="99865">
                <a:moveTo>
                  <a:pt x="0" y="23665"/>
                </a:moveTo>
                <a:cubicBezTo>
                  <a:pt x="242887" y="7790"/>
                  <a:pt x="485775" y="-8085"/>
                  <a:pt x="647700" y="4615"/>
                </a:cubicBezTo>
                <a:cubicBezTo>
                  <a:pt x="809625" y="17315"/>
                  <a:pt x="838200" y="68115"/>
                  <a:pt x="971550" y="9986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任意形状 141">
            <a:extLst>
              <a:ext uri="{FF2B5EF4-FFF2-40B4-BE49-F238E27FC236}">
                <a16:creationId xmlns:a16="http://schemas.microsoft.com/office/drawing/2014/main" id="{A39AE7FA-8D2A-4681-F57E-DBED526B317A}"/>
              </a:ext>
            </a:extLst>
          </p:cNvPr>
          <p:cNvSpPr/>
          <p:nvPr/>
        </p:nvSpPr>
        <p:spPr>
          <a:xfrm>
            <a:off x="3505200" y="2114550"/>
            <a:ext cx="1581150" cy="576403"/>
          </a:xfrm>
          <a:custGeom>
            <a:avLst/>
            <a:gdLst>
              <a:gd name="connsiteX0" fmla="*/ 0 w 1581150"/>
              <a:gd name="connsiteY0" fmla="*/ 228600 h 576403"/>
              <a:gd name="connsiteX1" fmla="*/ 781050 w 1581150"/>
              <a:gd name="connsiteY1" fmla="*/ 571500 h 576403"/>
              <a:gd name="connsiteX2" fmla="*/ 1581150 w 1581150"/>
              <a:gd name="connsiteY2" fmla="*/ 0 h 576403"/>
            </a:gdLst>
            <a:ahLst/>
            <a:cxnLst>
              <a:cxn ang="0">
                <a:pos x="connsiteX0" y="connsiteY0"/>
              </a:cxn>
              <a:cxn ang="0">
                <a:pos x="connsiteX1" y="connsiteY1"/>
              </a:cxn>
              <a:cxn ang="0">
                <a:pos x="connsiteX2" y="connsiteY2"/>
              </a:cxn>
            </a:cxnLst>
            <a:rect l="l" t="t" r="r" b="b"/>
            <a:pathLst>
              <a:path w="1581150" h="576403">
                <a:moveTo>
                  <a:pt x="0" y="228600"/>
                </a:moveTo>
                <a:cubicBezTo>
                  <a:pt x="258762" y="419100"/>
                  <a:pt x="517525" y="609600"/>
                  <a:pt x="781050" y="571500"/>
                </a:cubicBezTo>
                <a:cubicBezTo>
                  <a:pt x="1044575" y="533400"/>
                  <a:pt x="1312862" y="266700"/>
                  <a:pt x="1581150" y="0"/>
                </a:cubicBezTo>
              </a:path>
            </a:pathLst>
          </a:custGeom>
          <a:noFill/>
          <a:ln w="1270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任意形状 142">
            <a:extLst>
              <a:ext uri="{FF2B5EF4-FFF2-40B4-BE49-F238E27FC236}">
                <a16:creationId xmlns:a16="http://schemas.microsoft.com/office/drawing/2014/main" id="{36625634-1F65-4BA2-8ABF-33BA6ABCAE44}"/>
              </a:ext>
            </a:extLst>
          </p:cNvPr>
          <p:cNvSpPr/>
          <p:nvPr/>
        </p:nvSpPr>
        <p:spPr>
          <a:xfrm>
            <a:off x="5334000" y="2019300"/>
            <a:ext cx="876300" cy="344193"/>
          </a:xfrm>
          <a:custGeom>
            <a:avLst/>
            <a:gdLst>
              <a:gd name="connsiteX0" fmla="*/ 0 w 876300"/>
              <a:gd name="connsiteY0" fmla="*/ 0 h 344193"/>
              <a:gd name="connsiteX1" fmla="*/ 381000 w 876300"/>
              <a:gd name="connsiteY1" fmla="*/ 342900 h 344193"/>
              <a:gd name="connsiteX2" fmla="*/ 876300 w 876300"/>
              <a:gd name="connsiteY2" fmla="*/ 114300 h 344193"/>
            </a:gdLst>
            <a:ahLst/>
            <a:cxnLst>
              <a:cxn ang="0">
                <a:pos x="connsiteX0" y="connsiteY0"/>
              </a:cxn>
              <a:cxn ang="0">
                <a:pos x="connsiteX1" y="connsiteY1"/>
              </a:cxn>
              <a:cxn ang="0">
                <a:pos x="connsiteX2" y="connsiteY2"/>
              </a:cxn>
            </a:cxnLst>
            <a:rect l="l" t="t" r="r" b="b"/>
            <a:pathLst>
              <a:path w="876300" h="344193">
                <a:moveTo>
                  <a:pt x="0" y="0"/>
                </a:moveTo>
                <a:cubicBezTo>
                  <a:pt x="117475" y="161925"/>
                  <a:pt x="234950" y="323850"/>
                  <a:pt x="381000" y="342900"/>
                </a:cubicBezTo>
                <a:cubicBezTo>
                  <a:pt x="527050" y="361950"/>
                  <a:pt x="558800" y="165100"/>
                  <a:pt x="876300" y="114300"/>
                </a:cubicBezTo>
              </a:path>
            </a:pathLst>
          </a:custGeom>
          <a:noFill/>
          <a:ln w="1270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任意形状 143">
            <a:extLst>
              <a:ext uri="{FF2B5EF4-FFF2-40B4-BE49-F238E27FC236}">
                <a16:creationId xmlns:a16="http://schemas.microsoft.com/office/drawing/2014/main" id="{883E898E-5DBE-85C6-0901-5FD50403E408}"/>
              </a:ext>
            </a:extLst>
          </p:cNvPr>
          <p:cNvSpPr/>
          <p:nvPr/>
        </p:nvSpPr>
        <p:spPr>
          <a:xfrm>
            <a:off x="6381750" y="1942809"/>
            <a:ext cx="2419350" cy="228891"/>
          </a:xfrm>
          <a:custGeom>
            <a:avLst/>
            <a:gdLst>
              <a:gd name="connsiteX0" fmla="*/ 0 w 2419350"/>
              <a:gd name="connsiteY0" fmla="*/ 190791 h 228891"/>
              <a:gd name="connsiteX1" fmla="*/ 1295400 w 2419350"/>
              <a:gd name="connsiteY1" fmla="*/ 291 h 228891"/>
              <a:gd name="connsiteX2" fmla="*/ 2419350 w 2419350"/>
              <a:gd name="connsiteY2" fmla="*/ 228891 h 228891"/>
            </a:gdLst>
            <a:ahLst/>
            <a:cxnLst>
              <a:cxn ang="0">
                <a:pos x="connsiteX0" y="connsiteY0"/>
              </a:cxn>
              <a:cxn ang="0">
                <a:pos x="connsiteX1" y="connsiteY1"/>
              </a:cxn>
              <a:cxn ang="0">
                <a:pos x="connsiteX2" y="connsiteY2"/>
              </a:cxn>
            </a:cxnLst>
            <a:rect l="l" t="t" r="r" b="b"/>
            <a:pathLst>
              <a:path w="2419350" h="228891">
                <a:moveTo>
                  <a:pt x="0" y="190791"/>
                </a:moveTo>
                <a:cubicBezTo>
                  <a:pt x="446087" y="92366"/>
                  <a:pt x="892175" y="-6059"/>
                  <a:pt x="1295400" y="291"/>
                </a:cubicBezTo>
                <a:cubicBezTo>
                  <a:pt x="1698625" y="6641"/>
                  <a:pt x="2058987" y="117766"/>
                  <a:pt x="2419350" y="228891"/>
                </a:cubicBezTo>
              </a:path>
            </a:pathLst>
          </a:custGeom>
          <a:noFill/>
          <a:ln w="1270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任意形状 144">
            <a:extLst>
              <a:ext uri="{FF2B5EF4-FFF2-40B4-BE49-F238E27FC236}">
                <a16:creationId xmlns:a16="http://schemas.microsoft.com/office/drawing/2014/main" id="{94730197-6012-368A-45D0-DA9B164F2EF8}"/>
              </a:ext>
            </a:extLst>
          </p:cNvPr>
          <p:cNvSpPr/>
          <p:nvPr/>
        </p:nvSpPr>
        <p:spPr>
          <a:xfrm>
            <a:off x="7873902" y="3314700"/>
            <a:ext cx="1460598" cy="1295400"/>
          </a:xfrm>
          <a:custGeom>
            <a:avLst/>
            <a:gdLst>
              <a:gd name="connsiteX0" fmla="*/ 1460598 w 1460598"/>
              <a:gd name="connsiteY0" fmla="*/ 0 h 1295400"/>
              <a:gd name="connsiteX1" fmla="*/ 1022448 w 1460598"/>
              <a:gd name="connsiteY1" fmla="*/ 723900 h 1295400"/>
              <a:gd name="connsiteX2" fmla="*/ 88998 w 1460598"/>
              <a:gd name="connsiteY2" fmla="*/ 1104900 h 1295400"/>
              <a:gd name="connsiteX3" fmla="*/ 50898 w 1460598"/>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460598" h="1295400">
                <a:moveTo>
                  <a:pt x="1460598" y="0"/>
                </a:moveTo>
                <a:cubicBezTo>
                  <a:pt x="1355823" y="269875"/>
                  <a:pt x="1251048" y="539750"/>
                  <a:pt x="1022448" y="723900"/>
                </a:cubicBezTo>
                <a:cubicBezTo>
                  <a:pt x="793848" y="908050"/>
                  <a:pt x="250923" y="1009650"/>
                  <a:pt x="88998" y="1104900"/>
                </a:cubicBezTo>
                <a:cubicBezTo>
                  <a:pt x="-72927" y="1200150"/>
                  <a:pt x="31848" y="1263650"/>
                  <a:pt x="50898" y="1295400"/>
                </a:cubicBezTo>
              </a:path>
            </a:pathLst>
          </a:custGeom>
          <a:noFill/>
          <a:ln w="1270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任意形状 145">
            <a:extLst>
              <a:ext uri="{FF2B5EF4-FFF2-40B4-BE49-F238E27FC236}">
                <a16:creationId xmlns:a16="http://schemas.microsoft.com/office/drawing/2014/main" id="{DC46C22F-44A1-F245-127C-7E0EB8B0A5F1}"/>
              </a:ext>
            </a:extLst>
          </p:cNvPr>
          <p:cNvSpPr/>
          <p:nvPr/>
        </p:nvSpPr>
        <p:spPr>
          <a:xfrm>
            <a:off x="8515350" y="3143250"/>
            <a:ext cx="647700" cy="1714500"/>
          </a:xfrm>
          <a:custGeom>
            <a:avLst/>
            <a:gdLst>
              <a:gd name="connsiteX0" fmla="*/ 647700 w 647700"/>
              <a:gd name="connsiteY0" fmla="*/ 1714500 h 1714500"/>
              <a:gd name="connsiteX1" fmla="*/ 533400 w 647700"/>
              <a:gd name="connsiteY1" fmla="*/ 533400 h 1714500"/>
              <a:gd name="connsiteX2" fmla="*/ 0 w 647700"/>
              <a:gd name="connsiteY2" fmla="*/ 0 h 1714500"/>
            </a:gdLst>
            <a:ahLst/>
            <a:cxnLst>
              <a:cxn ang="0">
                <a:pos x="connsiteX0" y="connsiteY0"/>
              </a:cxn>
              <a:cxn ang="0">
                <a:pos x="connsiteX1" y="connsiteY1"/>
              </a:cxn>
              <a:cxn ang="0">
                <a:pos x="connsiteX2" y="connsiteY2"/>
              </a:cxn>
            </a:cxnLst>
            <a:rect l="l" t="t" r="r" b="b"/>
            <a:pathLst>
              <a:path w="647700" h="1714500">
                <a:moveTo>
                  <a:pt x="647700" y="1714500"/>
                </a:moveTo>
                <a:cubicBezTo>
                  <a:pt x="644525" y="1266825"/>
                  <a:pt x="641350" y="819150"/>
                  <a:pt x="533400" y="533400"/>
                </a:cubicBezTo>
                <a:cubicBezTo>
                  <a:pt x="425450" y="247650"/>
                  <a:pt x="212725" y="123825"/>
                  <a:pt x="0" y="0"/>
                </a:cubicBezTo>
              </a:path>
            </a:pathLst>
          </a:custGeom>
          <a:no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任意形状 146">
            <a:extLst>
              <a:ext uri="{FF2B5EF4-FFF2-40B4-BE49-F238E27FC236}">
                <a16:creationId xmlns:a16="http://schemas.microsoft.com/office/drawing/2014/main" id="{20505F1F-3803-1058-36A9-D83703847B23}"/>
              </a:ext>
            </a:extLst>
          </p:cNvPr>
          <p:cNvSpPr/>
          <p:nvPr/>
        </p:nvSpPr>
        <p:spPr>
          <a:xfrm>
            <a:off x="8991600" y="2305050"/>
            <a:ext cx="1600200" cy="1466850"/>
          </a:xfrm>
          <a:custGeom>
            <a:avLst/>
            <a:gdLst>
              <a:gd name="connsiteX0" fmla="*/ 1600200 w 1600200"/>
              <a:gd name="connsiteY0" fmla="*/ 1466850 h 1466850"/>
              <a:gd name="connsiteX1" fmla="*/ 609600 w 1600200"/>
              <a:gd name="connsiteY1" fmla="*/ 1047750 h 1466850"/>
              <a:gd name="connsiteX2" fmla="*/ 361950 w 1600200"/>
              <a:gd name="connsiteY2" fmla="*/ 400050 h 1466850"/>
              <a:gd name="connsiteX3" fmla="*/ 0 w 1600200"/>
              <a:gd name="connsiteY3" fmla="*/ 0 h 1466850"/>
            </a:gdLst>
            <a:ahLst/>
            <a:cxnLst>
              <a:cxn ang="0">
                <a:pos x="connsiteX0" y="connsiteY0"/>
              </a:cxn>
              <a:cxn ang="0">
                <a:pos x="connsiteX1" y="connsiteY1"/>
              </a:cxn>
              <a:cxn ang="0">
                <a:pos x="connsiteX2" y="connsiteY2"/>
              </a:cxn>
              <a:cxn ang="0">
                <a:pos x="connsiteX3" y="connsiteY3"/>
              </a:cxn>
            </a:cxnLst>
            <a:rect l="l" t="t" r="r" b="b"/>
            <a:pathLst>
              <a:path w="1600200" h="1466850">
                <a:moveTo>
                  <a:pt x="1600200" y="1466850"/>
                </a:moveTo>
                <a:cubicBezTo>
                  <a:pt x="1208087" y="1346200"/>
                  <a:pt x="815975" y="1225550"/>
                  <a:pt x="609600" y="1047750"/>
                </a:cubicBezTo>
                <a:cubicBezTo>
                  <a:pt x="403225" y="869950"/>
                  <a:pt x="463550" y="574675"/>
                  <a:pt x="361950" y="400050"/>
                </a:cubicBezTo>
                <a:cubicBezTo>
                  <a:pt x="260350" y="225425"/>
                  <a:pt x="130175" y="112712"/>
                  <a:pt x="0" y="0"/>
                </a:cubicBezTo>
              </a:path>
            </a:pathLst>
          </a:custGeom>
          <a:noFill/>
          <a:ln w="1270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任意形状 147">
            <a:extLst>
              <a:ext uri="{FF2B5EF4-FFF2-40B4-BE49-F238E27FC236}">
                <a16:creationId xmlns:a16="http://schemas.microsoft.com/office/drawing/2014/main" id="{43A5C1E7-D90A-9289-C749-8C1CE29FD4EA}"/>
              </a:ext>
            </a:extLst>
          </p:cNvPr>
          <p:cNvSpPr/>
          <p:nvPr/>
        </p:nvSpPr>
        <p:spPr>
          <a:xfrm>
            <a:off x="6724650" y="3238500"/>
            <a:ext cx="1352550" cy="1566231"/>
          </a:xfrm>
          <a:custGeom>
            <a:avLst/>
            <a:gdLst>
              <a:gd name="connsiteX0" fmla="*/ 1352550 w 1352550"/>
              <a:gd name="connsiteY0" fmla="*/ 0 h 1566231"/>
              <a:gd name="connsiteX1" fmla="*/ 590550 w 1352550"/>
              <a:gd name="connsiteY1" fmla="*/ 1428750 h 1566231"/>
              <a:gd name="connsiteX2" fmla="*/ 0 w 1352550"/>
              <a:gd name="connsiteY2" fmla="*/ 1428750 h 1566231"/>
            </a:gdLst>
            <a:ahLst/>
            <a:cxnLst>
              <a:cxn ang="0">
                <a:pos x="connsiteX0" y="connsiteY0"/>
              </a:cxn>
              <a:cxn ang="0">
                <a:pos x="connsiteX1" y="connsiteY1"/>
              </a:cxn>
              <a:cxn ang="0">
                <a:pos x="connsiteX2" y="connsiteY2"/>
              </a:cxn>
            </a:cxnLst>
            <a:rect l="l" t="t" r="r" b="b"/>
            <a:pathLst>
              <a:path w="1352550" h="1566231">
                <a:moveTo>
                  <a:pt x="1352550" y="0"/>
                </a:moveTo>
                <a:cubicBezTo>
                  <a:pt x="1084262" y="595312"/>
                  <a:pt x="815975" y="1190625"/>
                  <a:pt x="590550" y="1428750"/>
                </a:cubicBezTo>
                <a:cubicBezTo>
                  <a:pt x="365125" y="1666875"/>
                  <a:pt x="182562" y="1547812"/>
                  <a:pt x="0" y="1428750"/>
                </a:cubicBezTo>
              </a:path>
            </a:pathLst>
          </a:custGeom>
          <a:no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任意形状 148">
            <a:extLst>
              <a:ext uri="{FF2B5EF4-FFF2-40B4-BE49-F238E27FC236}">
                <a16:creationId xmlns:a16="http://schemas.microsoft.com/office/drawing/2014/main" id="{7C0AF07D-294B-10FC-D47F-3D7D21A835C7}"/>
              </a:ext>
            </a:extLst>
          </p:cNvPr>
          <p:cNvSpPr/>
          <p:nvPr/>
        </p:nvSpPr>
        <p:spPr>
          <a:xfrm>
            <a:off x="3771900" y="3619500"/>
            <a:ext cx="3086100" cy="1000323"/>
          </a:xfrm>
          <a:custGeom>
            <a:avLst/>
            <a:gdLst>
              <a:gd name="connsiteX0" fmla="*/ 0 w 3086100"/>
              <a:gd name="connsiteY0" fmla="*/ 114300 h 1000323"/>
              <a:gd name="connsiteX1" fmla="*/ 1428750 w 3086100"/>
              <a:gd name="connsiteY1" fmla="*/ 781050 h 1000323"/>
              <a:gd name="connsiteX2" fmla="*/ 2762250 w 3086100"/>
              <a:gd name="connsiteY2" fmla="*/ 952500 h 1000323"/>
              <a:gd name="connsiteX3" fmla="*/ 3086100 w 3086100"/>
              <a:gd name="connsiteY3" fmla="*/ 0 h 1000323"/>
            </a:gdLst>
            <a:ahLst/>
            <a:cxnLst>
              <a:cxn ang="0">
                <a:pos x="connsiteX0" y="connsiteY0"/>
              </a:cxn>
              <a:cxn ang="0">
                <a:pos x="connsiteX1" y="connsiteY1"/>
              </a:cxn>
              <a:cxn ang="0">
                <a:pos x="connsiteX2" y="connsiteY2"/>
              </a:cxn>
              <a:cxn ang="0">
                <a:pos x="connsiteX3" y="connsiteY3"/>
              </a:cxn>
            </a:cxnLst>
            <a:rect l="l" t="t" r="r" b="b"/>
            <a:pathLst>
              <a:path w="3086100" h="1000323">
                <a:moveTo>
                  <a:pt x="0" y="114300"/>
                </a:moveTo>
                <a:cubicBezTo>
                  <a:pt x="484187" y="377825"/>
                  <a:pt x="968375" y="641350"/>
                  <a:pt x="1428750" y="781050"/>
                </a:cubicBezTo>
                <a:cubicBezTo>
                  <a:pt x="1889125" y="920750"/>
                  <a:pt x="2486025" y="1082675"/>
                  <a:pt x="2762250" y="952500"/>
                </a:cubicBezTo>
                <a:cubicBezTo>
                  <a:pt x="3038475" y="822325"/>
                  <a:pt x="3062287" y="411162"/>
                  <a:pt x="3086100" y="0"/>
                </a:cubicBezTo>
              </a:path>
            </a:pathLst>
          </a:custGeom>
          <a:no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任意形状 149">
            <a:extLst>
              <a:ext uri="{FF2B5EF4-FFF2-40B4-BE49-F238E27FC236}">
                <a16:creationId xmlns:a16="http://schemas.microsoft.com/office/drawing/2014/main" id="{24C96576-4606-B045-1758-96C4770B1456}"/>
              </a:ext>
            </a:extLst>
          </p:cNvPr>
          <p:cNvSpPr/>
          <p:nvPr/>
        </p:nvSpPr>
        <p:spPr>
          <a:xfrm>
            <a:off x="3276600" y="4591050"/>
            <a:ext cx="1714500" cy="555838"/>
          </a:xfrm>
          <a:custGeom>
            <a:avLst/>
            <a:gdLst>
              <a:gd name="connsiteX0" fmla="*/ 1714500 w 1714500"/>
              <a:gd name="connsiteY0" fmla="*/ 190500 h 555838"/>
              <a:gd name="connsiteX1" fmla="*/ 876300 w 1714500"/>
              <a:gd name="connsiteY1" fmla="*/ 552450 h 555838"/>
              <a:gd name="connsiteX2" fmla="*/ 0 w 1714500"/>
              <a:gd name="connsiteY2" fmla="*/ 0 h 555838"/>
            </a:gdLst>
            <a:ahLst/>
            <a:cxnLst>
              <a:cxn ang="0">
                <a:pos x="connsiteX0" y="connsiteY0"/>
              </a:cxn>
              <a:cxn ang="0">
                <a:pos x="connsiteX1" y="connsiteY1"/>
              </a:cxn>
              <a:cxn ang="0">
                <a:pos x="connsiteX2" y="connsiteY2"/>
              </a:cxn>
            </a:cxnLst>
            <a:rect l="l" t="t" r="r" b="b"/>
            <a:pathLst>
              <a:path w="1714500" h="555838">
                <a:moveTo>
                  <a:pt x="1714500" y="190500"/>
                </a:moveTo>
                <a:cubicBezTo>
                  <a:pt x="1438275" y="387350"/>
                  <a:pt x="1162050" y="584200"/>
                  <a:pt x="876300" y="552450"/>
                </a:cubicBezTo>
                <a:cubicBezTo>
                  <a:pt x="590550" y="520700"/>
                  <a:pt x="295275" y="260350"/>
                  <a:pt x="0" y="0"/>
                </a:cubicBezTo>
              </a:path>
            </a:pathLst>
          </a:custGeom>
          <a:no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任意形状 150">
            <a:extLst>
              <a:ext uri="{FF2B5EF4-FFF2-40B4-BE49-F238E27FC236}">
                <a16:creationId xmlns:a16="http://schemas.microsoft.com/office/drawing/2014/main" id="{510366A4-CDE5-E58F-7E4C-FF325D706AF0}"/>
              </a:ext>
            </a:extLst>
          </p:cNvPr>
          <p:cNvSpPr/>
          <p:nvPr/>
        </p:nvSpPr>
        <p:spPr>
          <a:xfrm>
            <a:off x="2571750" y="2861734"/>
            <a:ext cx="5638800" cy="224366"/>
          </a:xfrm>
          <a:custGeom>
            <a:avLst/>
            <a:gdLst>
              <a:gd name="connsiteX0" fmla="*/ 0 w 5638800"/>
              <a:gd name="connsiteY0" fmla="*/ 33866 h 224366"/>
              <a:gd name="connsiteX1" fmla="*/ 2190750 w 5638800"/>
              <a:gd name="connsiteY1" fmla="*/ 14816 h 224366"/>
              <a:gd name="connsiteX2" fmla="*/ 5638800 w 5638800"/>
              <a:gd name="connsiteY2" fmla="*/ 224366 h 224366"/>
            </a:gdLst>
            <a:ahLst/>
            <a:cxnLst>
              <a:cxn ang="0">
                <a:pos x="connsiteX0" y="connsiteY0"/>
              </a:cxn>
              <a:cxn ang="0">
                <a:pos x="connsiteX1" y="connsiteY1"/>
              </a:cxn>
              <a:cxn ang="0">
                <a:pos x="connsiteX2" y="connsiteY2"/>
              </a:cxn>
            </a:cxnLst>
            <a:rect l="l" t="t" r="r" b="b"/>
            <a:pathLst>
              <a:path w="5638800" h="224366">
                <a:moveTo>
                  <a:pt x="0" y="33866"/>
                </a:moveTo>
                <a:cubicBezTo>
                  <a:pt x="625475" y="8466"/>
                  <a:pt x="1250950" y="-16934"/>
                  <a:pt x="2190750" y="14816"/>
                </a:cubicBezTo>
                <a:cubicBezTo>
                  <a:pt x="3130550" y="46566"/>
                  <a:pt x="4384675" y="135466"/>
                  <a:pt x="5638800" y="224366"/>
                </a:cubicBezTo>
              </a:path>
            </a:pathLst>
          </a:custGeom>
          <a:no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任意形状 151">
            <a:extLst>
              <a:ext uri="{FF2B5EF4-FFF2-40B4-BE49-F238E27FC236}">
                <a16:creationId xmlns:a16="http://schemas.microsoft.com/office/drawing/2014/main" id="{FA2EA892-09A1-D5A2-18FF-3050ABC90FDC}"/>
              </a:ext>
            </a:extLst>
          </p:cNvPr>
          <p:cNvSpPr/>
          <p:nvPr/>
        </p:nvSpPr>
        <p:spPr>
          <a:xfrm>
            <a:off x="6343650" y="3200400"/>
            <a:ext cx="1809750" cy="332708"/>
          </a:xfrm>
          <a:custGeom>
            <a:avLst/>
            <a:gdLst>
              <a:gd name="connsiteX0" fmla="*/ 0 w 1809750"/>
              <a:gd name="connsiteY0" fmla="*/ 209550 h 332708"/>
              <a:gd name="connsiteX1" fmla="*/ 704850 w 1809750"/>
              <a:gd name="connsiteY1" fmla="*/ 323850 h 332708"/>
              <a:gd name="connsiteX2" fmla="*/ 1809750 w 1809750"/>
              <a:gd name="connsiteY2" fmla="*/ 0 h 332708"/>
            </a:gdLst>
            <a:ahLst/>
            <a:cxnLst>
              <a:cxn ang="0">
                <a:pos x="connsiteX0" y="connsiteY0"/>
              </a:cxn>
              <a:cxn ang="0">
                <a:pos x="connsiteX1" y="connsiteY1"/>
              </a:cxn>
              <a:cxn ang="0">
                <a:pos x="connsiteX2" y="connsiteY2"/>
              </a:cxn>
            </a:cxnLst>
            <a:rect l="l" t="t" r="r" b="b"/>
            <a:pathLst>
              <a:path w="1809750" h="332708">
                <a:moveTo>
                  <a:pt x="0" y="209550"/>
                </a:moveTo>
                <a:cubicBezTo>
                  <a:pt x="201612" y="284162"/>
                  <a:pt x="403225" y="358775"/>
                  <a:pt x="704850" y="323850"/>
                </a:cubicBezTo>
                <a:cubicBezTo>
                  <a:pt x="1006475" y="288925"/>
                  <a:pt x="1368425" y="66675"/>
                  <a:pt x="1809750" y="0"/>
                </a:cubicBezTo>
              </a:path>
            </a:pathLst>
          </a:custGeom>
          <a:no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任意形状 152">
            <a:extLst>
              <a:ext uri="{FF2B5EF4-FFF2-40B4-BE49-F238E27FC236}">
                <a16:creationId xmlns:a16="http://schemas.microsoft.com/office/drawing/2014/main" id="{A6249136-4A4D-F675-0923-B7E8FAB26200}"/>
              </a:ext>
            </a:extLst>
          </p:cNvPr>
          <p:cNvSpPr/>
          <p:nvPr/>
        </p:nvSpPr>
        <p:spPr>
          <a:xfrm>
            <a:off x="1866900" y="3562299"/>
            <a:ext cx="685800" cy="325618"/>
          </a:xfrm>
          <a:custGeom>
            <a:avLst/>
            <a:gdLst>
              <a:gd name="connsiteX0" fmla="*/ 0 w 685800"/>
              <a:gd name="connsiteY0" fmla="*/ 285801 h 325618"/>
              <a:gd name="connsiteX1" fmla="*/ 552450 w 685800"/>
              <a:gd name="connsiteY1" fmla="*/ 51 h 325618"/>
              <a:gd name="connsiteX2" fmla="*/ 685800 w 685800"/>
              <a:gd name="connsiteY2" fmla="*/ 304851 h 325618"/>
            </a:gdLst>
            <a:ahLst/>
            <a:cxnLst>
              <a:cxn ang="0">
                <a:pos x="connsiteX0" y="connsiteY0"/>
              </a:cxn>
              <a:cxn ang="0">
                <a:pos x="connsiteX1" y="connsiteY1"/>
              </a:cxn>
              <a:cxn ang="0">
                <a:pos x="connsiteX2" y="connsiteY2"/>
              </a:cxn>
            </a:cxnLst>
            <a:rect l="l" t="t" r="r" b="b"/>
            <a:pathLst>
              <a:path w="685800" h="325618">
                <a:moveTo>
                  <a:pt x="0" y="285801"/>
                </a:moveTo>
                <a:cubicBezTo>
                  <a:pt x="219075" y="141338"/>
                  <a:pt x="438150" y="-3124"/>
                  <a:pt x="552450" y="51"/>
                </a:cubicBezTo>
                <a:cubicBezTo>
                  <a:pt x="666750" y="3226"/>
                  <a:pt x="76200" y="422326"/>
                  <a:pt x="685800" y="304851"/>
                </a:cubicBezTo>
              </a:path>
            </a:pathLst>
          </a:custGeom>
          <a:no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任意形状 153">
            <a:extLst>
              <a:ext uri="{FF2B5EF4-FFF2-40B4-BE49-F238E27FC236}">
                <a16:creationId xmlns:a16="http://schemas.microsoft.com/office/drawing/2014/main" id="{00F85CD6-EB13-E0B5-DBFC-B830D69CEBEF}"/>
              </a:ext>
            </a:extLst>
          </p:cNvPr>
          <p:cNvSpPr/>
          <p:nvPr/>
        </p:nvSpPr>
        <p:spPr>
          <a:xfrm>
            <a:off x="1695450" y="3981450"/>
            <a:ext cx="742950" cy="723900"/>
          </a:xfrm>
          <a:custGeom>
            <a:avLst/>
            <a:gdLst>
              <a:gd name="connsiteX0" fmla="*/ 0 w 742950"/>
              <a:gd name="connsiteY0" fmla="*/ 723900 h 723900"/>
              <a:gd name="connsiteX1" fmla="*/ 361950 w 742950"/>
              <a:gd name="connsiteY1" fmla="*/ 323850 h 723900"/>
              <a:gd name="connsiteX2" fmla="*/ 742950 w 742950"/>
              <a:gd name="connsiteY2" fmla="*/ 0 h 723900"/>
            </a:gdLst>
            <a:ahLst/>
            <a:cxnLst>
              <a:cxn ang="0">
                <a:pos x="connsiteX0" y="connsiteY0"/>
              </a:cxn>
              <a:cxn ang="0">
                <a:pos x="connsiteX1" y="connsiteY1"/>
              </a:cxn>
              <a:cxn ang="0">
                <a:pos x="connsiteX2" y="connsiteY2"/>
              </a:cxn>
            </a:cxnLst>
            <a:rect l="l" t="t" r="r" b="b"/>
            <a:pathLst>
              <a:path w="742950" h="723900">
                <a:moveTo>
                  <a:pt x="0" y="723900"/>
                </a:moveTo>
                <a:cubicBezTo>
                  <a:pt x="119062" y="584200"/>
                  <a:pt x="238125" y="444500"/>
                  <a:pt x="361950" y="323850"/>
                </a:cubicBezTo>
                <a:cubicBezTo>
                  <a:pt x="485775" y="203200"/>
                  <a:pt x="614362" y="101600"/>
                  <a:pt x="742950" y="0"/>
                </a:cubicBezTo>
              </a:path>
            </a:pathLst>
          </a:custGeom>
          <a:no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任意形状 154">
            <a:extLst>
              <a:ext uri="{FF2B5EF4-FFF2-40B4-BE49-F238E27FC236}">
                <a16:creationId xmlns:a16="http://schemas.microsoft.com/office/drawing/2014/main" id="{B6288B65-1659-40AD-681E-6F549D5705A1}"/>
              </a:ext>
            </a:extLst>
          </p:cNvPr>
          <p:cNvSpPr/>
          <p:nvPr/>
        </p:nvSpPr>
        <p:spPr>
          <a:xfrm>
            <a:off x="2590800" y="3162300"/>
            <a:ext cx="2152650" cy="1504950"/>
          </a:xfrm>
          <a:custGeom>
            <a:avLst/>
            <a:gdLst>
              <a:gd name="connsiteX0" fmla="*/ 0 w 2152650"/>
              <a:gd name="connsiteY0" fmla="*/ 1504950 h 1504950"/>
              <a:gd name="connsiteX1" fmla="*/ 323850 w 2152650"/>
              <a:gd name="connsiteY1" fmla="*/ 990600 h 1504950"/>
              <a:gd name="connsiteX2" fmla="*/ 876300 w 2152650"/>
              <a:gd name="connsiteY2" fmla="*/ 552450 h 1504950"/>
              <a:gd name="connsiteX3" fmla="*/ 2152650 w 2152650"/>
              <a:gd name="connsiteY3" fmla="*/ 0 h 1504950"/>
            </a:gdLst>
            <a:ahLst/>
            <a:cxnLst>
              <a:cxn ang="0">
                <a:pos x="connsiteX0" y="connsiteY0"/>
              </a:cxn>
              <a:cxn ang="0">
                <a:pos x="connsiteX1" y="connsiteY1"/>
              </a:cxn>
              <a:cxn ang="0">
                <a:pos x="connsiteX2" y="connsiteY2"/>
              </a:cxn>
              <a:cxn ang="0">
                <a:pos x="connsiteX3" y="connsiteY3"/>
              </a:cxn>
            </a:cxnLst>
            <a:rect l="l" t="t" r="r" b="b"/>
            <a:pathLst>
              <a:path w="2152650" h="1504950">
                <a:moveTo>
                  <a:pt x="0" y="1504950"/>
                </a:moveTo>
                <a:cubicBezTo>
                  <a:pt x="88900" y="1327150"/>
                  <a:pt x="177800" y="1149350"/>
                  <a:pt x="323850" y="990600"/>
                </a:cubicBezTo>
                <a:cubicBezTo>
                  <a:pt x="469900" y="831850"/>
                  <a:pt x="571500" y="717550"/>
                  <a:pt x="876300" y="552450"/>
                </a:cubicBezTo>
                <a:cubicBezTo>
                  <a:pt x="1181100" y="387350"/>
                  <a:pt x="1666875" y="193675"/>
                  <a:pt x="2152650" y="0"/>
                </a:cubicBezTo>
              </a:path>
            </a:pathLst>
          </a:custGeom>
          <a:noFill/>
          <a:ln>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文本框 155">
            <a:extLst>
              <a:ext uri="{FF2B5EF4-FFF2-40B4-BE49-F238E27FC236}">
                <a16:creationId xmlns:a16="http://schemas.microsoft.com/office/drawing/2014/main" id="{08FAA830-75C2-93FD-4E97-D6FA8D485212}"/>
              </a:ext>
            </a:extLst>
          </p:cNvPr>
          <p:cNvSpPr txBox="1"/>
          <p:nvPr/>
        </p:nvSpPr>
        <p:spPr>
          <a:xfrm>
            <a:off x="1032383" y="5468920"/>
            <a:ext cx="5157181" cy="584775"/>
          </a:xfrm>
          <a:prstGeom prst="rect">
            <a:avLst/>
          </a:prstGeom>
          <a:noFill/>
        </p:spPr>
        <p:txBody>
          <a:bodyPr wrap="none" rtlCol="0">
            <a:spAutoFit/>
          </a:bodyPr>
          <a:lstStyle/>
          <a:p>
            <a:r>
              <a:rPr kumimoji="1" lang="en-US" altLang="zh-CN" sz="3200" dirty="0">
                <a:latin typeface="+mj-lt"/>
              </a:rPr>
              <a:t>(1) Democratizing LLMs</a:t>
            </a:r>
            <a:endParaRPr kumimoji="1" lang="zh-CN" altLang="en-US" sz="3200" dirty="0">
              <a:latin typeface="+mj-lt"/>
            </a:endParaRPr>
          </a:p>
        </p:txBody>
      </p:sp>
      <p:sp>
        <p:nvSpPr>
          <p:cNvPr id="157" name="文本框 156">
            <a:extLst>
              <a:ext uri="{FF2B5EF4-FFF2-40B4-BE49-F238E27FC236}">
                <a16:creationId xmlns:a16="http://schemas.microsoft.com/office/drawing/2014/main" id="{DE2F45A4-B1FC-57FC-D0F2-DA65BE3F4148}"/>
              </a:ext>
            </a:extLst>
          </p:cNvPr>
          <p:cNvSpPr txBox="1"/>
          <p:nvPr/>
        </p:nvSpPr>
        <p:spPr>
          <a:xfrm>
            <a:off x="6918795" y="5465888"/>
            <a:ext cx="4027064" cy="584775"/>
          </a:xfrm>
          <a:prstGeom prst="rect">
            <a:avLst/>
          </a:prstGeom>
          <a:noFill/>
        </p:spPr>
        <p:txBody>
          <a:bodyPr wrap="none" rtlCol="0">
            <a:spAutoFit/>
          </a:bodyPr>
          <a:lstStyle/>
          <a:p>
            <a:r>
              <a:rPr kumimoji="1" lang="en-US" altLang="zh-CN" sz="3200" dirty="0">
                <a:latin typeface="+mj-lt"/>
              </a:rPr>
              <a:t>(2) Stronger LLMs</a:t>
            </a:r>
            <a:endParaRPr kumimoji="1" lang="zh-CN" altLang="en-US" sz="3200" dirty="0">
              <a:latin typeface="+mj-lt"/>
            </a:endParaRPr>
          </a:p>
        </p:txBody>
      </p:sp>
      <p:sp>
        <p:nvSpPr>
          <p:cNvPr id="158" name="文本框 157">
            <a:extLst>
              <a:ext uri="{FF2B5EF4-FFF2-40B4-BE49-F238E27FC236}">
                <a16:creationId xmlns:a16="http://schemas.microsoft.com/office/drawing/2014/main" id="{1E8F513D-72FB-9ADE-99EA-00BD4BE39E2C}"/>
              </a:ext>
            </a:extLst>
          </p:cNvPr>
          <p:cNvSpPr txBox="1"/>
          <p:nvPr/>
        </p:nvSpPr>
        <p:spPr>
          <a:xfrm>
            <a:off x="4581624" y="1438558"/>
            <a:ext cx="2994153" cy="276999"/>
          </a:xfrm>
          <a:prstGeom prst="rect">
            <a:avLst/>
          </a:prstGeom>
          <a:noFill/>
        </p:spPr>
        <p:txBody>
          <a:bodyPr wrap="none" rtlCol="0">
            <a:spAutoFit/>
          </a:bodyPr>
          <a:lstStyle/>
          <a:p>
            <a:r>
              <a:rPr kumimoji="1" lang="en-US" altLang="zh-CN" sz="1200" dirty="0">
                <a:solidFill>
                  <a:schemeClr val="accent3"/>
                </a:solidFill>
              </a:rPr>
              <a:t>[Reference: </a:t>
            </a:r>
            <a:r>
              <a:rPr kumimoji="1" lang="en-US" altLang="zh-CN" sz="1200" dirty="0" err="1">
                <a:solidFill>
                  <a:schemeClr val="accent3"/>
                </a:solidFill>
              </a:rPr>
              <a:t>FlowerLLM</a:t>
            </a:r>
            <a:r>
              <a:rPr kumimoji="1" lang="en-US" altLang="zh-CN" sz="1200" dirty="0">
                <a:solidFill>
                  <a:schemeClr val="accent3"/>
                </a:solidFill>
              </a:rPr>
              <a:t>, Flower Ltd.]</a:t>
            </a:r>
            <a:endParaRPr kumimoji="1" lang="zh-CN" altLang="en-US" sz="1200" dirty="0">
              <a:solidFill>
                <a:schemeClr val="accent3"/>
              </a:solidFill>
            </a:endParaRPr>
          </a:p>
        </p:txBody>
      </p:sp>
      <p:sp>
        <p:nvSpPr>
          <p:cNvPr id="160" name="灯片编号占位符 159">
            <a:extLst>
              <a:ext uri="{FF2B5EF4-FFF2-40B4-BE49-F238E27FC236}">
                <a16:creationId xmlns:a16="http://schemas.microsoft.com/office/drawing/2014/main" id="{21DB2123-7FA8-D537-58DE-169898655EA7}"/>
              </a:ext>
            </a:extLst>
          </p:cNvPr>
          <p:cNvSpPr>
            <a:spLocks noGrp="1"/>
          </p:cNvSpPr>
          <p:nvPr>
            <p:ph type="sldNum" sz="quarter" idx="12"/>
          </p:nvPr>
        </p:nvSpPr>
        <p:spPr/>
        <p:txBody>
          <a:bodyPr/>
          <a:lstStyle/>
          <a:p>
            <a:fld id="{15F5CA48-F8C7-3741-BE43-81360A98132B}" type="slidenum">
              <a:rPr kumimoji="1" lang="zh-CN" altLang="en-US" smtClean="0"/>
              <a:pPr/>
              <a:t>1</a:t>
            </a:fld>
            <a:r>
              <a:rPr kumimoji="1" lang="en-US" altLang="zh-CN"/>
              <a:t>/24</a:t>
            </a:r>
            <a:endParaRPr kumimoji="1" lang="zh-CN" altLang="en-US" dirty="0"/>
          </a:p>
        </p:txBody>
      </p:sp>
    </p:spTree>
    <p:extLst>
      <p:ext uri="{BB962C8B-B14F-4D97-AF65-F5344CB8AC3E}">
        <p14:creationId xmlns:p14="http://schemas.microsoft.com/office/powerpoint/2010/main" val="358385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08EE9E7-4D99-D807-20EF-B7C5ECE0E3CD}"/>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BB2B64BC-01D7-D815-EE22-0F43BF511DD9}"/>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CE6BD755-8E9A-C481-2962-E049AE110EA4}"/>
              </a:ext>
            </a:extLst>
          </p:cNvPr>
          <p:cNvSpPr>
            <a:spLocks noGrp="1"/>
          </p:cNvSpPr>
          <p:nvPr>
            <p:ph type="title"/>
          </p:nvPr>
        </p:nvSpPr>
        <p:spPr>
          <a:xfrm>
            <a:off x="0" y="24290"/>
            <a:ext cx="12192000" cy="1325563"/>
          </a:xfrm>
        </p:spPr>
        <p:txBody>
          <a:bodyPr/>
          <a:lstStyle/>
          <a:p>
            <a:r>
              <a:rPr kumimoji="1" lang="en-US" altLang="zh-CN" dirty="0"/>
              <a:t>Evaluation: End-to-end Performance</a:t>
            </a:r>
            <a:endParaRPr kumimoji="1" lang="zh-CN" altLang="en-US" dirty="0"/>
          </a:p>
        </p:txBody>
      </p:sp>
      <p:pic>
        <p:nvPicPr>
          <p:cNvPr id="6" name="图片 5">
            <a:extLst>
              <a:ext uri="{FF2B5EF4-FFF2-40B4-BE49-F238E27FC236}">
                <a16:creationId xmlns:a16="http://schemas.microsoft.com/office/drawing/2014/main" id="{8ED2E7BB-19DA-11D3-FBE6-7DA5C1A668A1}"/>
              </a:ext>
            </a:extLst>
          </p:cNvPr>
          <p:cNvPicPr>
            <a:picLocks noChangeAspect="1"/>
          </p:cNvPicPr>
          <p:nvPr/>
        </p:nvPicPr>
        <p:blipFill rotWithShape="1">
          <a:blip r:embed="rId3"/>
          <a:srcRect t="1761" b="67522"/>
          <a:stretch/>
        </p:blipFill>
        <p:spPr>
          <a:xfrm>
            <a:off x="1234124" y="1371596"/>
            <a:ext cx="9693272" cy="2210466"/>
          </a:xfrm>
          <a:prstGeom prst="rect">
            <a:avLst/>
          </a:prstGeom>
        </p:spPr>
      </p:pic>
      <p:pic>
        <p:nvPicPr>
          <p:cNvPr id="7" name="图片 6">
            <a:extLst>
              <a:ext uri="{FF2B5EF4-FFF2-40B4-BE49-F238E27FC236}">
                <a16:creationId xmlns:a16="http://schemas.microsoft.com/office/drawing/2014/main" id="{07DAA0B1-97C8-A482-F5C8-F835DE16F6F8}"/>
              </a:ext>
            </a:extLst>
          </p:cNvPr>
          <p:cNvPicPr>
            <a:picLocks noChangeAspect="1"/>
          </p:cNvPicPr>
          <p:nvPr/>
        </p:nvPicPr>
        <p:blipFill rotWithShape="1">
          <a:blip r:embed="rId4"/>
          <a:srcRect b="17068"/>
          <a:stretch/>
        </p:blipFill>
        <p:spPr>
          <a:xfrm>
            <a:off x="838200" y="3818787"/>
            <a:ext cx="10485120" cy="1856288"/>
          </a:xfrm>
          <a:prstGeom prst="rect">
            <a:avLst/>
          </a:prstGeom>
        </p:spPr>
      </p:pic>
      <p:sp>
        <p:nvSpPr>
          <p:cNvPr id="9" name="文本框 8">
            <a:extLst>
              <a:ext uri="{FF2B5EF4-FFF2-40B4-BE49-F238E27FC236}">
                <a16:creationId xmlns:a16="http://schemas.microsoft.com/office/drawing/2014/main" id="{5FAC2E95-E3C0-2147-8DFA-564FBB460E6F}"/>
              </a:ext>
            </a:extLst>
          </p:cNvPr>
          <p:cNvSpPr txBox="1"/>
          <p:nvPr/>
        </p:nvSpPr>
        <p:spPr>
          <a:xfrm>
            <a:off x="1593273" y="3474194"/>
            <a:ext cx="9005454" cy="369332"/>
          </a:xfrm>
          <a:prstGeom prst="rect">
            <a:avLst/>
          </a:prstGeom>
          <a:noFill/>
        </p:spPr>
        <p:txBody>
          <a:bodyPr wrap="square">
            <a:spAutoFit/>
          </a:bodyPr>
          <a:lstStyle/>
          <a:p>
            <a:r>
              <a:rPr lang="en-GB" altLang="zh-CN" dirty="0" err="1"/>
              <a:t>FwdLLM</a:t>
            </a:r>
            <a:r>
              <a:rPr lang="en-GB" altLang="zh-CN" dirty="0"/>
              <a:t> achieves </a:t>
            </a:r>
            <a:r>
              <a:rPr lang="en-GB" altLang="zh-CN" b="1" dirty="0">
                <a:solidFill>
                  <a:srgbClr val="C00000"/>
                </a:solidFill>
              </a:rPr>
              <a:t>significant</a:t>
            </a:r>
            <a:r>
              <a:rPr lang="en-GB" altLang="zh-CN" dirty="0"/>
              <a:t> improvements with mobile </a:t>
            </a:r>
            <a:r>
              <a:rPr lang="en-GB" altLang="zh-CN" b="1" dirty="0">
                <a:solidFill>
                  <a:schemeClr val="accent1"/>
                </a:solidFill>
              </a:rPr>
              <a:t>NPU</a:t>
            </a:r>
            <a:r>
              <a:rPr lang="en-GB" altLang="zh-CN" dirty="0"/>
              <a:t>. (</a:t>
            </a:r>
            <a:r>
              <a:rPr lang="en-GB" altLang="zh-CN" b="1" dirty="0">
                <a:solidFill>
                  <a:srgbClr val="C00000"/>
                </a:solidFill>
              </a:rPr>
              <a:t>up to 132x</a:t>
            </a:r>
            <a:r>
              <a:rPr lang="en-GB" altLang="zh-CN" dirty="0"/>
              <a:t>)</a:t>
            </a:r>
            <a:endParaRPr lang="zh-CN" altLang="en-US" dirty="0"/>
          </a:p>
        </p:txBody>
      </p:sp>
      <p:sp>
        <p:nvSpPr>
          <p:cNvPr id="13" name="文本框 12">
            <a:extLst>
              <a:ext uri="{FF2B5EF4-FFF2-40B4-BE49-F238E27FC236}">
                <a16:creationId xmlns:a16="http://schemas.microsoft.com/office/drawing/2014/main" id="{687A69C4-3794-0D0A-AFC6-8B47342D04D1}"/>
              </a:ext>
            </a:extLst>
          </p:cNvPr>
          <p:cNvSpPr txBox="1"/>
          <p:nvPr/>
        </p:nvSpPr>
        <p:spPr>
          <a:xfrm>
            <a:off x="557645" y="5695966"/>
            <a:ext cx="11076709" cy="369332"/>
          </a:xfrm>
          <a:prstGeom prst="rect">
            <a:avLst/>
          </a:prstGeom>
          <a:noFill/>
        </p:spPr>
        <p:txBody>
          <a:bodyPr wrap="square">
            <a:spAutoFit/>
          </a:bodyPr>
          <a:lstStyle/>
          <a:p>
            <a:r>
              <a:rPr lang="en-GB" altLang="zh-CN" dirty="0" err="1"/>
              <a:t>FwdLLM</a:t>
            </a:r>
            <a:r>
              <a:rPr lang="en-GB" altLang="zh-CN" dirty="0"/>
              <a:t> is </a:t>
            </a:r>
            <a:r>
              <a:rPr lang="en-GB" altLang="zh-CN" b="1" dirty="0">
                <a:solidFill>
                  <a:srgbClr val="C00000"/>
                </a:solidFill>
              </a:rPr>
              <a:t>versatile</a:t>
            </a:r>
            <a:r>
              <a:rPr lang="en-GB" altLang="zh-CN" dirty="0"/>
              <a:t> across different processors and hardware boards. (</a:t>
            </a:r>
            <a:r>
              <a:rPr lang="en-GB" altLang="zh-CN" b="1" dirty="0">
                <a:solidFill>
                  <a:schemeClr val="accent1"/>
                </a:solidFill>
              </a:rPr>
              <a:t>GPU</a:t>
            </a:r>
            <a:r>
              <a:rPr lang="en-GB" altLang="zh-CN" dirty="0"/>
              <a:t>: </a:t>
            </a:r>
            <a:r>
              <a:rPr lang="en-GB" altLang="zh-CN" b="1" dirty="0">
                <a:solidFill>
                  <a:srgbClr val="C00000"/>
                </a:solidFill>
              </a:rPr>
              <a:t>92x</a:t>
            </a:r>
            <a:r>
              <a:rPr lang="en-GB" altLang="zh-CN" dirty="0"/>
              <a:t>; </a:t>
            </a:r>
            <a:r>
              <a:rPr lang="en-GB" altLang="zh-CN" b="1" dirty="0">
                <a:solidFill>
                  <a:schemeClr val="accent1"/>
                </a:solidFill>
              </a:rPr>
              <a:t>CPU</a:t>
            </a:r>
            <a:r>
              <a:rPr lang="en-GB" altLang="zh-CN" dirty="0"/>
              <a:t>: </a:t>
            </a:r>
            <a:r>
              <a:rPr lang="en-GB" altLang="zh-CN" b="1" dirty="0">
                <a:solidFill>
                  <a:srgbClr val="C00000"/>
                </a:solidFill>
              </a:rPr>
              <a:t>21x</a:t>
            </a:r>
            <a:r>
              <a:rPr lang="en-GB" altLang="zh-CN" dirty="0"/>
              <a:t>)</a:t>
            </a:r>
            <a:endParaRPr lang="zh-CN" altLang="en-US" dirty="0"/>
          </a:p>
        </p:txBody>
      </p:sp>
      <p:sp>
        <p:nvSpPr>
          <p:cNvPr id="14" name="灯片编号占位符 13">
            <a:extLst>
              <a:ext uri="{FF2B5EF4-FFF2-40B4-BE49-F238E27FC236}">
                <a16:creationId xmlns:a16="http://schemas.microsoft.com/office/drawing/2014/main" id="{2D0D7A7A-FCCA-23B5-F68A-B8AA497400A0}"/>
              </a:ext>
            </a:extLst>
          </p:cNvPr>
          <p:cNvSpPr>
            <a:spLocks noGrp="1"/>
          </p:cNvSpPr>
          <p:nvPr>
            <p:ph type="sldNum" sz="quarter" idx="12"/>
          </p:nvPr>
        </p:nvSpPr>
        <p:spPr/>
        <p:txBody>
          <a:bodyPr/>
          <a:lstStyle/>
          <a:p>
            <a:fld id="{15F5CA48-F8C7-3741-BE43-81360A98132B}" type="slidenum">
              <a:rPr kumimoji="1" lang="zh-CN" altLang="en-US" smtClean="0"/>
              <a:pPr/>
              <a:t>19</a:t>
            </a:fld>
            <a:r>
              <a:rPr kumimoji="1" lang="en-US" altLang="zh-CN"/>
              <a:t>/24</a:t>
            </a:r>
            <a:endParaRPr kumimoji="1" lang="zh-CN" altLang="en-US" dirty="0"/>
          </a:p>
        </p:txBody>
      </p:sp>
    </p:spTree>
    <p:extLst>
      <p:ext uri="{BB962C8B-B14F-4D97-AF65-F5344CB8AC3E}">
        <p14:creationId xmlns:p14="http://schemas.microsoft.com/office/powerpoint/2010/main" val="313911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AEB11D-4F76-59D6-7DE3-30754C1CAD81}"/>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8453D095-2120-6C96-11F8-2AF6775DD681}"/>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194EF02C-38C1-D46B-EE9A-1C7267A6E5BB}"/>
              </a:ext>
            </a:extLst>
          </p:cNvPr>
          <p:cNvSpPr>
            <a:spLocks noGrp="1"/>
          </p:cNvSpPr>
          <p:nvPr>
            <p:ph type="title"/>
          </p:nvPr>
        </p:nvSpPr>
        <p:spPr/>
        <p:txBody>
          <a:bodyPr/>
          <a:lstStyle/>
          <a:p>
            <a:r>
              <a:rPr kumimoji="1" lang="en-US" altLang="zh-CN" dirty="0"/>
              <a:t>Evaluation: Different Client Number</a:t>
            </a:r>
            <a:endParaRPr kumimoji="1" lang="zh-CN" altLang="en-US" dirty="0"/>
          </a:p>
        </p:txBody>
      </p:sp>
      <p:sp>
        <p:nvSpPr>
          <p:cNvPr id="6" name="文本占位符 2">
            <a:extLst>
              <a:ext uri="{FF2B5EF4-FFF2-40B4-BE49-F238E27FC236}">
                <a16:creationId xmlns:a16="http://schemas.microsoft.com/office/drawing/2014/main" id="{8CACDBDA-23D9-4E1B-87CD-55D65604E386}"/>
              </a:ext>
            </a:extLst>
          </p:cNvPr>
          <p:cNvSpPr txBox="1">
            <a:spLocks/>
          </p:cNvSpPr>
          <p:nvPr/>
        </p:nvSpPr>
        <p:spPr>
          <a:xfrm>
            <a:off x="5469467" y="2705749"/>
            <a:ext cx="6248399" cy="1675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a:solidFill>
                  <a:srgbClr val="C00000"/>
                </a:solidFill>
              </a:rPr>
              <a:t>50 clients </a:t>
            </a:r>
            <a:r>
              <a:rPr kumimoji="1" lang="en-US" altLang="zh-CN" dirty="0"/>
              <a:t>are enough to surpass BP-based methods.</a:t>
            </a:r>
          </a:p>
          <a:p>
            <a:r>
              <a:rPr kumimoji="1" lang="en-US" altLang="zh-CN" b="1" dirty="0">
                <a:solidFill>
                  <a:srgbClr val="C00000"/>
                </a:solidFill>
              </a:rPr>
              <a:t>More clients </a:t>
            </a:r>
            <a:r>
              <a:rPr kumimoji="1" lang="en-US" altLang="zh-CN" dirty="0"/>
              <a:t>increase the convergence speed continuously.</a:t>
            </a:r>
            <a:endParaRPr kumimoji="1" lang="zh-CN" altLang="en-US" dirty="0"/>
          </a:p>
        </p:txBody>
      </p:sp>
      <p:pic>
        <p:nvPicPr>
          <p:cNvPr id="7" name="图片 6">
            <a:extLst>
              <a:ext uri="{FF2B5EF4-FFF2-40B4-BE49-F238E27FC236}">
                <a16:creationId xmlns:a16="http://schemas.microsoft.com/office/drawing/2014/main" id="{B3DFFC13-4438-0577-ABD8-8C6EF38B1095}"/>
              </a:ext>
            </a:extLst>
          </p:cNvPr>
          <p:cNvPicPr>
            <a:picLocks noChangeAspect="1"/>
          </p:cNvPicPr>
          <p:nvPr/>
        </p:nvPicPr>
        <p:blipFill rotWithShape="1">
          <a:blip r:embed="rId3"/>
          <a:srcRect b="37576"/>
          <a:stretch/>
        </p:blipFill>
        <p:spPr>
          <a:xfrm>
            <a:off x="474134" y="2236937"/>
            <a:ext cx="4593895" cy="2943861"/>
          </a:xfrm>
          <a:prstGeom prst="rect">
            <a:avLst/>
          </a:prstGeom>
        </p:spPr>
      </p:pic>
      <p:sp>
        <p:nvSpPr>
          <p:cNvPr id="10" name="灯片编号占位符 9">
            <a:extLst>
              <a:ext uri="{FF2B5EF4-FFF2-40B4-BE49-F238E27FC236}">
                <a16:creationId xmlns:a16="http://schemas.microsoft.com/office/drawing/2014/main" id="{579D8602-BA0D-5FE7-C4CA-26B9410F3719}"/>
              </a:ext>
            </a:extLst>
          </p:cNvPr>
          <p:cNvSpPr>
            <a:spLocks noGrp="1"/>
          </p:cNvSpPr>
          <p:nvPr>
            <p:ph type="sldNum" sz="quarter" idx="12"/>
          </p:nvPr>
        </p:nvSpPr>
        <p:spPr/>
        <p:txBody>
          <a:bodyPr/>
          <a:lstStyle/>
          <a:p>
            <a:fld id="{15F5CA48-F8C7-3741-BE43-81360A98132B}" type="slidenum">
              <a:rPr kumimoji="1" lang="zh-CN" altLang="en-US" smtClean="0"/>
              <a:pPr/>
              <a:t>20</a:t>
            </a:fld>
            <a:r>
              <a:rPr kumimoji="1" lang="en-US" altLang="zh-CN"/>
              <a:t>/24</a:t>
            </a:r>
            <a:endParaRPr kumimoji="1" lang="zh-CN" altLang="en-US" dirty="0"/>
          </a:p>
        </p:txBody>
      </p:sp>
    </p:spTree>
    <p:extLst>
      <p:ext uri="{BB962C8B-B14F-4D97-AF65-F5344CB8AC3E}">
        <p14:creationId xmlns:p14="http://schemas.microsoft.com/office/powerpoint/2010/main" val="3415642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AEB11D-4F76-59D6-7DE3-30754C1CAD81}"/>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8453D095-2120-6C96-11F8-2AF6775DD681}"/>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194EF02C-38C1-D46B-EE9A-1C7267A6E5BB}"/>
              </a:ext>
            </a:extLst>
          </p:cNvPr>
          <p:cNvSpPr>
            <a:spLocks noGrp="1"/>
          </p:cNvSpPr>
          <p:nvPr>
            <p:ph type="title"/>
          </p:nvPr>
        </p:nvSpPr>
        <p:spPr/>
        <p:txBody>
          <a:bodyPr/>
          <a:lstStyle/>
          <a:p>
            <a:r>
              <a:rPr kumimoji="1" lang="en-US" altLang="zh-CN" dirty="0"/>
              <a:t>Evaluation: System Cost</a:t>
            </a:r>
            <a:endParaRPr kumimoji="1" lang="zh-CN" altLang="en-US" dirty="0"/>
          </a:p>
        </p:txBody>
      </p:sp>
      <p:sp>
        <p:nvSpPr>
          <p:cNvPr id="8" name="文本占位符 2">
            <a:extLst>
              <a:ext uri="{FF2B5EF4-FFF2-40B4-BE49-F238E27FC236}">
                <a16:creationId xmlns:a16="http://schemas.microsoft.com/office/drawing/2014/main" id="{68B2A1E9-2962-DEAB-EA54-64836B9D9821}"/>
              </a:ext>
            </a:extLst>
          </p:cNvPr>
          <p:cNvSpPr txBox="1">
            <a:spLocks/>
          </p:cNvSpPr>
          <p:nvPr/>
        </p:nvSpPr>
        <p:spPr>
          <a:xfrm>
            <a:off x="5799469" y="2804967"/>
            <a:ext cx="6155464" cy="18214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Up to 93% </a:t>
            </a:r>
            <a:r>
              <a:rPr kumimoji="1" lang="en-US" altLang="zh-CN" b="1" dirty="0">
                <a:solidFill>
                  <a:schemeClr val="accent6">
                    <a:lumMod val="50000"/>
                  </a:schemeClr>
                </a:solidFill>
              </a:rPr>
              <a:t>memory</a:t>
            </a:r>
            <a:r>
              <a:rPr kumimoji="1" lang="en-US" altLang="zh-CN" dirty="0"/>
              <a:t> reduction</a:t>
            </a:r>
          </a:p>
          <a:p>
            <a:r>
              <a:rPr kumimoji="1" lang="en-US" altLang="zh-CN" dirty="0"/>
              <a:t>Higher </a:t>
            </a:r>
            <a:r>
              <a:rPr kumimoji="1" lang="en-US" altLang="zh-CN" b="1" dirty="0">
                <a:solidFill>
                  <a:srgbClr val="C00000"/>
                </a:solidFill>
              </a:rPr>
              <a:t>energy</a:t>
            </a:r>
            <a:r>
              <a:rPr kumimoji="1" lang="en-US" altLang="zh-CN" dirty="0"/>
              <a:t> cost than PEFT</a:t>
            </a:r>
            <a:br>
              <a:rPr kumimoji="1" lang="en-US" altLang="zh-CN" dirty="0"/>
            </a:br>
            <a:br>
              <a:rPr kumimoji="1" lang="en-US" altLang="zh-CN" dirty="0"/>
            </a:br>
            <a:r>
              <a:rPr kumimoji="1" lang="en-US" altLang="zh-CN" dirty="0">
                <a:solidFill>
                  <a:schemeClr val="accent3"/>
                </a:solidFill>
              </a:rPr>
              <a:t>(100 times more client involved)</a:t>
            </a:r>
            <a:endParaRPr kumimoji="1" lang="zh-CN" altLang="en-US" dirty="0">
              <a:solidFill>
                <a:schemeClr val="accent3"/>
              </a:solidFill>
            </a:endParaRPr>
          </a:p>
        </p:txBody>
      </p:sp>
      <p:pic>
        <p:nvPicPr>
          <p:cNvPr id="9" name="图片 8">
            <a:extLst>
              <a:ext uri="{FF2B5EF4-FFF2-40B4-BE49-F238E27FC236}">
                <a16:creationId xmlns:a16="http://schemas.microsoft.com/office/drawing/2014/main" id="{7B43E157-518C-D259-371E-0242CB0A0969}"/>
              </a:ext>
            </a:extLst>
          </p:cNvPr>
          <p:cNvPicPr>
            <a:picLocks noChangeAspect="1"/>
          </p:cNvPicPr>
          <p:nvPr/>
        </p:nvPicPr>
        <p:blipFill rotWithShape="1">
          <a:blip r:embed="rId3"/>
          <a:srcRect b="10427"/>
          <a:stretch/>
        </p:blipFill>
        <p:spPr>
          <a:xfrm>
            <a:off x="538812" y="1809738"/>
            <a:ext cx="5260657" cy="3811947"/>
          </a:xfrm>
          <a:prstGeom prst="rect">
            <a:avLst/>
          </a:prstGeom>
        </p:spPr>
      </p:pic>
      <p:sp>
        <p:nvSpPr>
          <p:cNvPr id="10" name="灯片编号占位符 9">
            <a:extLst>
              <a:ext uri="{FF2B5EF4-FFF2-40B4-BE49-F238E27FC236}">
                <a16:creationId xmlns:a16="http://schemas.microsoft.com/office/drawing/2014/main" id="{40F7B717-743D-2D14-D40D-48CEAE743046}"/>
              </a:ext>
            </a:extLst>
          </p:cNvPr>
          <p:cNvSpPr>
            <a:spLocks noGrp="1"/>
          </p:cNvSpPr>
          <p:nvPr>
            <p:ph type="sldNum" sz="quarter" idx="12"/>
          </p:nvPr>
        </p:nvSpPr>
        <p:spPr/>
        <p:txBody>
          <a:bodyPr/>
          <a:lstStyle/>
          <a:p>
            <a:fld id="{15F5CA48-F8C7-3741-BE43-81360A98132B}" type="slidenum">
              <a:rPr kumimoji="1" lang="zh-CN" altLang="en-US" smtClean="0"/>
              <a:pPr/>
              <a:t>21</a:t>
            </a:fld>
            <a:r>
              <a:rPr kumimoji="1" lang="en-US" altLang="zh-CN"/>
              <a:t>/24</a:t>
            </a:r>
            <a:endParaRPr kumimoji="1" lang="zh-CN" altLang="en-US" dirty="0"/>
          </a:p>
        </p:txBody>
      </p:sp>
    </p:spTree>
    <p:extLst>
      <p:ext uri="{BB962C8B-B14F-4D97-AF65-F5344CB8AC3E}">
        <p14:creationId xmlns:p14="http://schemas.microsoft.com/office/powerpoint/2010/main" val="4147921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AEB11D-4F76-59D6-7DE3-30754C1CAD81}"/>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8453D095-2120-6C96-11F8-2AF6775DD681}"/>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194EF02C-38C1-D46B-EE9A-1C7267A6E5BB}"/>
              </a:ext>
            </a:extLst>
          </p:cNvPr>
          <p:cNvSpPr>
            <a:spLocks noGrp="1"/>
          </p:cNvSpPr>
          <p:nvPr>
            <p:ph type="title"/>
          </p:nvPr>
        </p:nvSpPr>
        <p:spPr/>
        <p:txBody>
          <a:bodyPr/>
          <a:lstStyle/>
          <a:p>
            <a:r>
              <a:rPr kumimoji="1" lang="en-US" altLang="zh-CN" dirty="0"/>
              <a:t>Evaluation: Extended to </a:t>
            </a:r>
            <a:r>
              <a:rPr kumimoji="1" lang="en-US" altLang="zh-CN" dirty="0" err="1"/>
              <a:t>LLaMA</a:t>
            </a:r>
            <a:endParaRPr kumimoji="1" lang="zh-CN" altLang="en-US" dirty="0"/>
          </a:p>
        </p:txBody>
      </p:sp>
      <p:sp>
        <p:nvSpPr>
          <p:cNvPr id="6" name="文本占位符 2">
            <a:extLst>
              <a:ext uri="{FF2B5EF4-FFF2-40B4-BE49-F238E27FC236}">
                <a16:creationId xmlns:a16="http://schemas.microsoft.com/office/drawing/2014/main" id="{1242BEC8-6396-1540-CF82-37246BA32A99}"/>
              </a:ext>
            </a:extLst>
          </p:cNvPr>
          <p:cNvSpPr txBox="1">
            <a:spLocks/>
          </p:cNvSpPr>
          <p:nvPr/>
        </p:nvSpPr>
        <p:spPr>
          <a:xfrm>
            <a:off x="6299202" y="2124585"/>
            <a:ext cx="5752041" cy="26088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First implemented </a:t>
            </a:r>
            <a:r>
              <a:rPr kumimoji="1" lang="en-US" altLang="zh-CN" b="1" dirty="0">
                <a:solidFill>
                  <a:srgbClr val="C00000"/>
                </a:solidFill>
              </a:rPr>
              <a:t>billion-sized </a:t>
            </a:r>
            <a:r>
              <a:rPr kumimoji="1" lang="en-US" altLang="zh-CN" b="1" dirty="0" err="1">
                <a:solidFill>
                  <a:srgbClr val="C00000"/>
                </a:solidFill>
              </a:rPr>
              <a:t>FedLLM</a:t>
            </a:r>
            <a:r>
              <a:rPr kumimoji="1" lang="en-US" altLang="zh-CN" dirty="0"/>
              <a:t> fine-tuning on </a:t>
            </a:r>
            <a:r>
              <a:rPr kumimoji="1" lang="en-US" altLang="zh-CN" b="1" dirty="0">
                <a:solidFill>
                  <a:srgbClr val="C00000"/>
                </a:solidFill>
              </a:rPr>
              <a:t>mobile phones </a:t>
            </a:r>
            <a:r>
              <a:rPr kumimoji="1" lang="en-US" altLang="zh-CN" dirty="0"/>
              <a:t>(CPU).</a:t>
            </a:r>
          </a:p>
          <a:p>
            <a:r>
              <a:rPr kumimoji="1" lang="en-US" altLang="zh-CN" dirty="0"/>
              <a:t>Similar performance to BP-based baselines.</a:t>
            </a:r>
          </a:p>
          <a:p>
            <a:r>
              <a:rPr kumimoji="1" lang="zh-CN" altLang="en-US" b="1" dirty="0">
                <a:solidFill>
                  <a:srgbClr val="C00000"/>
                </a:solidFill>
              </a:rPr>
              <a:t>（</a:t>
            </a:r>
            <a:r>
              <a:rPr kumimoji="1" lang="en-US" altLang="zh-CN" b="1" dirty="0">
                <a:solidFill>
                  <a:srgbClr val="C00000"/>
                </a:solidFill>
              </a:rPr>
              <a:t>Vision</a:t>
            </a:r>
            <a:r>
              <a:rPr kumimoji="1" lang="zh-CN" altLang="en-US" b="1" dirty="0">
                <a:solidFill>
                  <a:srgbClr val="C00000"/>
                </a:solidFill>
              </a:rPr>
              <a:t>）</a:t>
            </a:r>
            <a:r>
              <a:rPr kumimoji="1" lang="en-US" altLang="zh-CN" dirty="0"/>
              <a:t>with NPU, </a:t>
            </a:r>
            <a:r>
              <a:rPr kumimoji="1" lang="en-US" altLang="zh-CN" dirty="0" err="1"/>
              <a:t>FwdLLM</a:t>
            </a:r>
            <a:r>
              <a:rPr kumimoji="1" lang="en-US" altLang="zh-CN" dirty="0"/>
              <a:t> converges with the same speed as central training.</a:t>
            </a:r>
            <a:endParaRPr kumimoji="1" lang="zh-CN" altLang="en-US" dirty="0"/>
          </a:p>
        </p:txBody>
      </p:sp>
      <p:pic>
        <p:nvPicPr>
          <p:cNvPr id="7" name="图片 6">
            <a:extLst>
              <a:ext uri="{FF2B5EF4-FFF2-40B4-BE49-F238E27FC236}">
                <a16:creationId xmlns:a16="http://schemas.microsoft.com/office/drawing/2014/main" id="{7215F94F-4C47-61A3-581B-7B745B4D86CA}"/>
              </a:ext>
            </a:extLst>
          </p:cNvPr>
          <p:cNvPicPr>
            <a:picLocks noChangeAspect="1"/>
          </p:cNvPicPr>
          <p:nvPr/>
        </p:nvPicPr>
        <p:blipFill rotWithShape="1">
          <a:blip r:embed="rId3"/>
          <a:srcRect b="55952"/>
          <a:stretch/>
        </p:blipFill>
        <p:spPr>
          <a:xfrm>
            <a:off x="740833" y="4373093"/>
            <a:ext cx="5151967" cy="1516115"/>
          </a:xfrm>
          <a:prstGeom prst="rect">
            <a:avLst/>
          </a:prstGeom>
        </p:spPr>
      </p:pic>
      <p:pic>
        <p:nvPicPr>
          <p:cNvPr id="11" name="图片 10">
            <a:extLst>
              <a:ext uri="{FF2B5EF4-FFF2-40B4-BE49-F238E27FC236}">
                <a16:creationId xmlns:a16="http://schemas.microsoft.com/office/drawing/2014/main" id="{58D797EA-FFDB-2743-D572-E4C887726089}"/>
              </a:ext>
            </a:extLst>
          </p:cNvPr>
          <p:cNvPicPr>
            <a:picLocks noChangeAspect="1"/>
          </p:cNvPicPr>
          <p:nvPr/>
        </p:nvPicPr>
        <p:blipFill>
          <a:blip r:embed="rId4"/>
          <a:stretch>
            <a:fillRect/>
          </a:stretch>
        </p:blipFill>
        <p:spPr>
          <a:xfrm>
            <a:off x="838200" y="1557058"/>
            <a:ext cx="5054600" cy="2608830"/>
          </a:xfrm>
          <a:prstGeom prst="rect">
            <a:avLst/>
          </a:prstGeom>
        </p:spPr>
      </p:pic>
      <p:sp>
        <p:nvSpPr>
          <p:cNvPr id="12" name="灯片编号占位符 11">
            <a:extLst>
              <a:ext uri="{FF2B5EF4-FFF2-40B4-BE49-F238E27FC236}">
                <a16:creationId xmlns:a16="http://schemas.microsoft.com/office/drawing/2014/main" id="{6DA9EDAF-8FEF-AAC2-D2FF-C75F8F50044D}"/>
              </a:ext>
            </a:extLst>
          </p:cNvPr>
          <p:cNvSpPr>
            <a:spLocks noGrp="1"/>
          </p:cNvSpPr>
          <p:nvPr>
            <p:ph type="sldNum" sz="quarter" idx="12"/>
          </p:nvPr>
        </p:nvSpPr>
        <p:spPr/>
        <p:txBody>
          <a:bodyPr/>
          <a:lstStyle/>
          <a:p>
            <a:fld id="{15F5CA48-F8C7-3741-BE43-81360A98132B}" type="slidenum">
              <a:rPr kumimoji="1" lang="zh-CN" altLang="en-US" smtClean="0"/>
              <a:pPr/>
              <a:t>22</a:t>
            </a:fld>
            <a:r>
              <a:rPr kumimoji="1" lang="en-US" altLang="zh-CN"/>
              <a:t>/24</a:t>
            </a:r>
            <a:endParaRPr kumimoji="1" lang="zh-CN" altLang="en-US" dirty="0"/>
          </a:p>
        </p:txBody>
      </p:sp>
    </p:spTree>
    <p:extLst>
      <p:ext uri="{BB962C8B-B14F-4D97-AF65-F5344CB8AC3E}">
        <p14:creationId xmlns:p14="http://schemas.microsoft.com/office/powerpoint/2010/main" val="2105699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5C6A8D4-3C25-32EF-5976-871FC6437937}"/>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01194B0F-74A9-7134-6E13-C265F270B186}"/>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BA2D6DCC-4F71-66D8-09A6-5497AC1DD326}"/>
              </a:ext>
            </a:extLst>
          </p:cNvPr>
          <p:cNvSpPr>
            <a:spLocks noGrp="1"/>
          </p:cNvSpPr>
          <p:nvPr>
            <p:ph type="title"/>
          </p:nvPr>
        </p:nvSpPr>
        <p:spPr/>
        <p:txBody>
          <a:bodyPr/>
          <a:lstStyle/>
          <a:p>
            <a:r>
              <a:rPr kumimoji="1" lang="en-US" altLang="zh-CN" dirty="0"/>
              <a:t>Conclusion</a:t>
            </a:r>
            <a:endParaRPr kumimoji="1" lang="zh-CN" altLang="en-US" dirty="0"/>
          </a:p>
        </p:txBody>
      </p:sp>
      <p:pic>
        <p:nvPicPr>
          <p:cNvPr id="6" name="图片 5">
            <a:extLst>
              <a:ext uri="{FF2B5EF4-FFF2-40B4-BE49-F238E27FC236}">
                <a16:creationId xmlns:a16="http://schemas.microsoft.com/office/drawing/2014/main" id="{3E60DF0E-51DD-1556-3B17-ABCAAFD8C197}"/>
              </a:ext>
            </a:extLst>
          </p:cNvPr>
          <p:cNvPicPr>
            <a:picLocks noChangeAspect="1"/>
          </p:cNvPicPr>
          <p:nvPr/>
        </p:nvPicPr>
        <p:blipFill rotWithShape="1">
          <a:blip r:embed="rId3"/>
          <a:srcRect l="52073" b="12920"/>
          <a:stretch/>
        </p:blipFill>
        <p:spPr>
          <a:xfrm>
            <a:off x="6201767" y="1685260"/>
            <a:ext cx="4392366" cy="3487479"/>
          </a:xfrm>
          <a:prstGeom prst="rect">
            <a:avLst/>
          </a:prstGeom>
        </p:spPr>
      </p:pic>
      <p:sp>
        <p:nvSpPr>
          <p:cNvPr id="7" name="矩形 6">
            <a:extLst>
              <a:ext uri="{FF2B5EF4-FFF2-40B4-BE49-F238E27FC236}">
                <a16:creationId xmlns:a16="http://schemas.microsoft.com/office/drawing/2014/main" id="{0D9391DC-69AB-B954-2898-EA0019D68B30}"/>
              </a:ext>
            </a:extLst>
          </p:cNvPr>
          <p:cNvSpPr/>
          <p:nvPr/>
        </p:nvSpPr>
        <p:spPr>
          <a:xfrm>
            <a:off x="5390076" y="1488558"/>
            <a:ext cx="6589273" cy="46034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sp>
        <p:nvSpPr>
          <p:cNvPr id="8" name="矩形 7">
            <a:extLst>
              <a:ext uri="{FF2B5EF4-FFF2-40B4-BE49-F238E27FC236}">
                <a16:creationId xmlns:a16="http://schemas.microsoft.com/office/drawing/2014/main" id="{A4FDAE87-7213-500D-209C-3336B9F9966D}"/>
              </a:ext>
            </a:extLst>
          </p:cNvPr>
          <p:cNvSpPr/>
          <p:nvPr/>
        </p:nvSpPr>
        <p:spPr>
          <a:xfrm>
            <a:off x="5600760" y="5384384"/>
            <a:ext cx="1574800" cy="496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mj-lt"/>
              </a:rPr>
              <a:t>Forward-only</a:t>
            </a:r>
            <a:endParaRPr kumimoji="1" lang="zh-CN" altLang="en-US" sz="1600" dirty="0">
              <a:latin typeface="+mj-lt"/>
            </a:endParaRPr>
          </a:p>
        </p:txBody>
      </p:sp>
      <p:sp>
        <p:nvSpPr>
          <p:cNvPr id="9" name="矩形 8">
            <a:extLst>
              <a:ext uri="{FF2B5EF4-FFF2-40B4-BE49-F238E27FC236}">
                <a16:creationId xmlns:a16="http://schemas.microsoft.com/office/drawing/2014/main" id="{5A994C95-B021-F4BD-7CFD-969A50D55769}"/>
              </a:ext>
            </a:extLst>
          </p:cNvPr>
          <p:cNvSpPr/>
          <p:nvPr/>
        </p:nvSpPr>
        <p:spPr>
          <a:xfrm>
            <a:off x="7424480" y="5384384"/>
            <a:ext cx="2072640" cy="4960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mj-lt"/>
              </a:rPr>
              <a:t>High scalability</a:t>
            </a:r>
            <a:endParaRPr kumimoji="1" lang="zh-CN" altLang="en-US" sz="1600" dirty="0">
              <a:latin typeface="+mj-lt"/>
            </a:endParaRPr>
          </a:p>
        </p:txBody>
      </p:sp>
      <p:sp>
        <p:nvSpPr>
          <p:cNvPr id="10" name="矩形 9">
            <a:extLst>
              <a:ext uri="{FF2B5EF4-FFF2-40B4-BE49-F238E27FC236}">
                <a16:creationId xmlns:a16="http://schemas.microsoft.com/office/drawing/2014/main" id="{C80171C6-C083-977C-3D9C-D3BFC1F2E4B3}"/>
              </a:ext>
            </a:extLst>
          </p:cNvPr>
          <p:cNvSpPr/>
          <p:nvPr/>
        </p:nvSpPr>
        <p:spPr>
          <a:xfrm>
            <a:off x="9746040" y="5384384"/>
            <a:ext cx="2072640" cy="49602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mj-lt"/>
              </a:rPr>
              <a:t>First Fed </a:t>
            </a:r>
            <a:r>
              <a:rPr kumimoji="1" lang="en-US" altLang="zh-CN" sz="1600" dirty="0" err="1">
                <a:latin typeface="+mj-lt"/>
              </a:rPr>
              <a:t>LLaMA</a:t>
            </a:r>
            <a:endParaRPr kumimoji="1" lang="zh-CN" altLang="en-US" sz="1600" dirty="0">
              <a:latin typeface="+mj-lt"/>
            </a:endParaRPr>
          </a:p>
        </p:txBody>
      </p:sp>
      <p:cxnSp>
        <p:nvCxnSpPr>
          <p:cNvPr id="11" name="直线箭头连接符 10">
            <a:extLst>
              <a:ext uri="{FF2B5EF4-FFF2-40B4-BE49-F238E27FC236}">
                <a16:creationId xmlns:a16="http://schemas.microsoft.com/office/drawing/2014/main" id="{A658D373-6E74-4412-F037-C80E8EFC1D3D}"/>
              </a:ext>
            </a:extLst>
          </p:cNvPr>
          <p:cNvCxnSpPr>
            <a:stCxn id="8" idx="3"/>
            <a:endCxn id="9" idx="1"/>
          </p:cNvCxnSpPr>
          <p:nvPr/>
        </p:nvCxnSpPr>
        <p:spPr>
          <a:xfrm>
            <a:off x="7175560" y="5632397"/>
            <a:ext cx="248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F7E2BA6D-D63B-6887-8FB9-7DDE8A35634E}"/>
              </a:ext>
            </a:extLst>
          </p:cNvPr>
          <p:cNvCxnSpPr>
            <a:cxnSpLocks/>
            <a:stCxn id="9" idx="3"/>
            <a:endCxn id="10" idx="1"/>
          </p:cNvCxnSpPr>
          <p:nvPr/>
        </p:nvCxnSpPr>
        <p:spPr>
          <a:xfrm>
            <a:off x="9497120" y="5632397"/>
            <a:ext cx="248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占位符 2">
            <a:extLst>
              <a:ext uri="{FF2B5EF4-FFF2-40B4-BE49-F238E27FC236}">
                <a16:creationId xmlns:a16="http://schemas.microsoft.com/office/drawing/2014/main" id="{B8E10F28-1474-1226-993D-977E53FCE52D}"/>
              </a:ext>
            </a:extLst>
          </p:cNvPr>
          <p:cNvSpPr txBox="1">
            <a:spLocks/>
          </p:cNvSpPr>
          <p:nvPr/>
        </p:nvSpPr>
        <p:spPr>
          <a:xfrm>
            <a:off x="143069" y="1488557"/>
            <a:ext cx="5140370" cy="4603497"/>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err="1">
                <a:latin typeface="Consolas" panose="020B0609020204030204" pitchFamily="49" charset="0"/>
                <a:cs typeface="Consolas" panose="020B0609020204030204" pitchFamily="49" charset="0"/>
              </a:rPr>
              <a:t>FedLLM</a:t>
            </a:r>
            <a:endParaRPr lang="en-US" altLang="zh-CN" sz="3200" b="1" dirty="0">
              <a:solidFill>
                <a:schemeClr val="accent1"/>
              </a:solidFill>
              <a:latin typeface="Consolas" panose="020B0609020204030204" pitchFamily="49" charset="0"/>
              <a:cs typeface="Consolas" panose="020B0609020204030204" pitchFamily="49" charset="0"/>
            </a:endParaRPr>
          </a:p>
          <a:p>
            <a:r>
              <a:rPr lang="en-US" altLang="zh-CN" sz="3200" dirty="0" err="1">
                <a:solidFill>
                  <a:srgbClr val="C00000"/>
                </a:solidFill>
                <a:latin typeface="Consolas" panose="020B0609020204030204" pitchFamily="49" charset="0"/>
                <a:cs typeface="Consolas" panose="020B0609020204030204" pitchFamily="49" charset="0"/>
              </a:rPr>
              <a:t>FwdLLM</a:t>
            </a:r>
            <a:r>
              <a:rPr lang="en-US" altLang="zh-CN" sz="3200" dirty="0">
                <a:latin typeface="Consolas" panose="020B0609020204030204" pitchFamily="49" charset="0"/>
                <a:cs typeface="Consolas" panose="020B0609020204030204" pitchFamily="49" charset="0"/>
              </a:rPr>
              <a:t>: the First Forward-only </a:t>
            </a:r>
            <a:r>
              <a:rPr lang="en-US" altLang="zh-CN" sz="3200" dirty="0" err="1">
                <a:latin typeface="Consolas" panose="020B0609020204030204" pitchFamily="49" charset="0"/>
                <a:cs typeface="Consolas" panose="020B0609020204030204" pitchFamily="49" charset="0"/>
              </a:rPr>
              <a:t>FedLLM</a:t>
            </a:r>
            <a:endParaRPr lang="en-US" altLang="zh-CN" sz="3200" dirty="0">
              <a:latin typeface="Consolas" panose="020B0609020204030204" pitchFamily="49" charset="0"/>
              <a:cs typeface="Consolas" panose="020B0609020204030204" pitchFamily="49" charset="0"/>
            </a:endParaRPr>
          </a:p>
          <a:p>
            <a:pPr lvl="1"/>
            <a:r>
              <a:rPr lang="en-GB" altLang="zh-CN" sz="2800" dirty="0">
                <a:latin typeface="Consolas" panose="020B0609020204030204" pitchFamily="49" charset="0"/>
                <a:cs typeface="Consolas" panose="020B0609020204030204" pitchFamily="49" charset="0"/>
              </a:rPr>
              <a:t>Memory Efficient</a:t>
            </a:r>
          </a:p>
          <a:p>
            <a:pPr lvl="1"/>
            <a:r>
              <a:rPr lang="en-GB" altLang="zh-CN" sz="2800" dirty="0">
                <a:latin typeface="Consolas" panose="020B0609020204030204" pitchFamily="49" charset="0"/>
                <a:cs typeface="Consolas" panose="020B0609020204030204" pitchFamily="49" charset="0"/>
              </a:rPr>
              <a:t>NPU Friendly</a:t>
            </a:r>
          </a:p>
          <a:p>
            <a:pPr lvl="1"/>
            <a:r>
              <a:rPr lang="en-GB" altLang="zh-CN" sz="2800" dirty="0">
                <a:latin typeface="Consolas" panose="020B0609020204030204" pitchFamily="49" charset="0"/>
                <a:cs typeface="Consolas" panose="020B0609020204030204" pitchFamily="49" charset="0"/>
              </a:rPr>
              <a:t>High Scalability</a:t>
            </a:r>
            <a:endParaRPr lang="en-US" altLang="zh-CN" sz="2800" dirty="0">
              <a:latin typeface="Consolas" panose="020B0609020204030204" pitchFamily="49" charset="0"/>
              <a:cs typeface="Consolas" panose="020B0609020204030204" pitchFamily="49" charset="0"/>
            </a:endParaRPr>
          </a:p>
          <a:p>
            <a:r>
              <a:rPr lang="en-GB" altLang="zh-CN" sz="3200" dirty="0">
                <a:latin typeface="Consolas" panose="020B0609020204030204" pitchFamily="49" charset="0"/>
                <a:cs typeface="Consolas" panose="020B0609020204030204" pitchFamily="49" charset="0"/>
              </a:rPr>
              <a:t>Beyond LLaMA-7B</a:t>
            </a:r>
          </a:p>
          <a:p>
            <a:pPr lvl="1"/>
            <a:r>
              <a:rPr lang="en-GB" altLang="zh-CN" sz="2800" dirty="0">
                <a:latin typeface="Consolas" panose="020B0609020204030204" pitchFamily="49" charset="0"/>
                <a:cs typeface="Consolas" panose="020B0609020204030204" pitchFamily="49" charset="0"/>
              </a:rPr>
              <a:t>More Models?</a:t>
            </a:r>
          </a:p>
          <a:p>
            <a:pPr lvl="1"/>
            <a:r>
              <a:rPr lang="en-GB" altLang="zh-CN" sz="2800" dirty="0">
                <a:latin typeface="Consolas" panose="020B0609020204030204" pitchFamily="49" charset="0"/>
                <a:cs typeface="Consolas" panose="020B0609020204030204" pitchFamily="49" charset="0"/>
              </a:rPr>
              <a:t>Mobile Applications?</a:t>
            </a:r>
            <a:endParaRPr lang="en-US" altLang="zh-CN" sz="2800" dirty="0">
              <a:latin typeface="Consolas" panose="020B0609020204030204" pitchFamily="49" charset="0"/>
              <a:cs typeface="Consolas" panose="020B0609020204030204" pitchFamily="49" charset="0"/>
            </a:endParaRPr>
          </a:p>
        </p:txBody>
      </p:sp>
      <p:sp>
        <p:nvSpPr>
          <p:cNvPr id="15" name="灯片编号占位符 14">
            <a:extLst>
              <a:ext uri="{FF2B5EF4-FFF2-40B4-BE49-F238E27FC236}">
                <a16:creationId xmlns:a16="http://schemas.microsoft.com/office/drawing/2014/main" id="{1B11B030-9D98-C132-E4F6-F705192943F3}"/>
              </a:ext>
            </a:extLst>
          </p:cNvPr>
          <p:cNvSpPr>
            <a:spLocks noGrp="1"/>
          </p:cNvSpPr>
          <p:nvPr>
            <p:ph type="sldNum" sz="quarter" idx="12"/>
          </p:nvPr>
        </p:nvSpPr>
        <p:spPr/>
        <p:txBody>
          <a:bodyPr/>
          <a:lstStyle/>
          <a:p>
            <a:fld id="{15F5CA48-F8C7-3741-BE43-81360A98132B}" type="slidenum">
              <a:rPr kumimoji="1" lang="zh-CN" altLang="en-US" smtClean="0"/>
              <a:pPr/>
              <a:t>23</a:t>
            </a:fld>
            <a:r>
              <a:rPr kumimoji="1" lang="en-US" altLang="zh-CN"/>
              <a:t>/24</a:t>
            </a:r>
            <a:endParaRPr kumimoji="1" lang="zh-CN" altLang="en-US" dirty="0"/>
          </a:p>
        </p:txBody>
      </p:sp>
    </p:spTree>
    <p:extLst>
      <p:ext uri="{BB962C8B-B14F-4D97-AF65-F5344CB8AC3E}">
        <p14:creationId xmlns:p14="http://schemas.microsoft.com/office/powerpoint/2010/main" val="2225702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5BD2346D-9AF6-9B32-CA9A-9775126C5098}"/>
              </a:ext>
            </a:extLst>
          </p:cNvPr>
          <p:cNvPicPr>
            <a:picLocks noChangeAspect="1"/>
          </p:cNvPicPr>
          <p:nvPr/>
        </p:nvPicPr>
        <p:blipFill>
          <a:blip r:embed="rId3"/>
          <a:stretch>
            <a:fillRect/>
          </a:stretch>
        </p:blipFill>
        <p:spPr>
          <a:xfrm>
            <a:off x="442160" y="2134868"/>
            <a:ext cx="3357477" cy="3357477"/>
          </a:xfrm>
          <a:prstGeom prst="rect">
            <a:avLst/>
          </a:prstGeom>
        </p:spPr>
      </p:pic>
      <p:pic>
        <p:nvPicPr>
          <p:cNvPr id="20" name="图片 19">
            <a:extLst>
              <a:ext uri="{FF2B5EF4-FFF2-40B4-BE49-F238E27FC236}">
                <a16:creationId xmlns:a16="http://schemas.microsoft.com/office/drawing/2014/main" id="{BBEF98FC-0E36-D4A4-7C56-EB0200142A0F}"/>
              </a:ext>
            </a:extLst>
          </p:cNvPr>
          <p:cNvPicPr>
            <a:picLocks noChangeAspect="1"/>
          </p:cNvPicPr>
          <p:nvPr/>
        </p:nvPicPr>
        <p:blipFill>
          <a:blip r:embed="rId4"/>
          <a:stretch>
            <a:fillRect/>
          </a:stretch>
        </p:blipFill>
        <p:spPr>
          <a:xfrm>
            <a:off x="4357370" y="2134868"/>
            <a:ext cx="3357477" cy="3357477"/>
          </a:xfrm>
          <a:prstGeom prst="rect">
            <a:avLst/>
          </a:prstGeom>
        </p:spPr>
      </p:pic>
      <p:pic>
        <p:nvPicPr>
          <p:cNvPr id="14" name="图片 13">
            <a:extLst>
              <a:ext uri="{FF2B5EF4-FFF2-40B4-BE49-F238E27FC236}">
                <a16:creationId xmlns:a16="http://schemas.microsoft.com/office/drawing/2014/main" id="{0BA27439-B7D5-98B9-0C86-E5C237F87401}"/>
              </a:ext>
            </a:extLst>
          </p:cNvPr>
          <p:cNvPicPr>
            <a:picLocks noChangeAspect="1"/>
          </p:cNvPicPr>
          <p:nvPr/>
        </p:nvPicPr>
        <p:blipFill>
          <a:blip r:embed="rId5"/>
          <a:stretch>
            <a:fillRect/>
          </a:stretch>
        </p:blipFill>
        <p:spPr>
          <a:xfrm>
            <a:off x="8323881" y="2121702"/>
            <a:ext cx="3357477" cy="3357477"/>
          </a:xfrm>
          <a:prstGeom prst="rect">
            <a:avLst/>
          </a:prstGeom>
        </p:spPr>
      </p:pic>
      <p:sp>
        <p:nvSpPr>
          <p:cNvPr id="2" name="日期占位符 1">
            <a:extLst>
              <a:ext uri="{FF2B5EF4-FFF2-40B4-BE49-F238E27FC236}">
                <a16:creationId xmlns:a16="http://schemas.microsoft.com/office/drawing/2014/main" id="{45E87E8C-C70F-26FB-E241-5ABEBF2F71C7}"/>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CC582229-F6B3-636E-6C16-9A990D216577}"/>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57CED16C-EBFA-73A0-2D83-F028E954E906}"/>
              </a:ext>
            </a:extLst>
          </p:cNvPr>
          <p:cNvSpPr>
            <a:spLocks noGrp="1"/>
          </p:cNvSpPr>
          <p:nvPr>
            <p:ph type="title"/>
          </p:nvPr>
        </p:nvSpPr>
        <p:spPr>
          <a:xfrm>
            <a:off x="934510" y="0"/>
            <a:ext cx="10515600" cy="1325563"/>
          </a:xfrm>
        </p:spPr>
        <p:txBody>
          <a:bodyPr/>
          <a:lstStyle/>
          <a:p>
            <a:r>
              <a:rPr kumimoji="1" lang="en-US" altLang="zh-CN" dirty="0">
                <a:solidFill>
                  <a:srgbClr val="C00000"/>
                </a:solidFill>
                <a:latin typeface="+mj-lt"/>
              </a:rPr>
              <a:t>Thanks for your listening!</a:t>
            </a:r>
            <a:endParaRPr kumimoji="1" lang="zh-CN" altLang="en-US" dirty="0">
              <a:solidFill>
                <a:srgbClr val="C00000"/>
              </a:solidFill>
              <a:latin typeface="+mj-lt"/>
            </a:endParaRPr>
          </a:p>
        </p:txBody>
      </p:sp>
      <p:sp>
        <p:nvSpPr>
          <p:cNvPr id="8" name="文本框 7">
            <a:extLst>
              <a:ext uri="{FF2B5EF4-FFF2-40B4-BE49-F238E27FC236}">
                <a16:creationId xmlns:a16="http://schemas.microsoft.com/office/drawing/2014/main" id="{18FCDBDC-121A-DCA9-98FE-54CE24EDDEC8}"/>
              </a:ext>
            </a:extLst>
          </p:cNvPr>
          <p:cNvSpPr txBox="1"/>
          <p:nvPr/>
        </p:nvSpPr>
        <p:spPr>
          <a:xfrm>
            <a:off x="2480396" y="5478083"/>
            <a:ext cx="7423827" cy="523220"/>
          </a:xfrm>
          <a:prstGeom prst="rect">
            <a:avLst/>
          </a:prstGeom>
          <a:noFill/>
        </p:spPr>
        <p:txBody>
          <a:bodyPr wrap="none" rtlCol="0">
            <a:spAutoFit/>
          </a:bodyPr>
          <a:lstStyle/>
          <a:p>
            <a:r>
              <a:rPr kumimoji="1" lang="en-US" altLang="zh-CN" sz="2800" dirty="0">
                <a:latin typeface="+mj-lt"/>
              </a:rPr>
              <a:t>Contact: Dongqi Cai (</a:t>
            </a:r>
            <a:r>
              <a:rPr kumimoji="1" lang="en-US" altLang="zh-CN" sz="2800" dirty="0" err="1">
                <a:latin typeface="+mj-lt"/>
              </a:rPr>
              <a:t>cdq@bupt.edu.cn</a:t>
            </a:r>
            <a:r>
              <a:rPr kumimoji="1" lang="en-US" altLang="zh-CN" sz="2800" dirty="0">
                <a:latin typeface="+mj-lt"/>
              </a:rPr>
              <a:t>)</a:t>
            </a:r>
            <a:endParaRPr kumimoji="1" lang="zh-CN" altLang="en-US" sz="2800" dirty="0">
              <a:latin typeface="+mj-lt"/>
            </a:endParaRPr>
          </a:p>
        </p:txBody>
      </p:sp>
      <p:sp>
        <p:nvSpPr>
          <p:cNvPr id="13" name="灯片编号占位符 12">
            <a:extLst>
              <a:ext uri="{FF2B5EF4-FFF2-40B4-BE49-F238E27FC236}">
                <a16:creationId xmlns:a16="http://schemas.microsoft.com/office/drawing/2014/main" id="{625C4251-331E-C74C-A155-7A653737D8B5}"/>
              </a:ext>
            </a:extLst>
          </p:cNvPr>
          <p:cNvSpPr>
            <a:spLocks noGrp="1"/>
          </p:cNvSpPr>
          <p:nvPr>
            <p:ph type="sldNum" sz="quarter" idx="12"/>
          </p:nvPr>
        </p:nvSpPr>
        <p:spPr/>
        <p:txBody>
          <a:bodyPr/>
          <a:lstStyle/>
          <a:p>
            <a:fld id="{15F5CA48-F8C7-3741-BE43-81360A98132B}" type="slidenum">
              <a:rPr kumimoji="1" lang="zh-CN" altLang="en-US" smtClean="0"/>
              <a:pPr/>
              <a:t>24</a:t>
            </a:fld>
            <a:r>
              <a:rPr kumimoji="1" lang="en-US" altLang="zh-CN"/>
              <a:t>/24</a:t>
            </a:r>
            <a:endParaRPr kumimoji="1" lang="zh-CN" altLang="en-US" dirty="0"/>
          </a:p>
        </p:txBody>
      </p:sp>
      <p:pic>
        <p:nvPicPr>
          <p:cNvPr id="12" name="图片 11">
            <a:extLst>
              <a:ext uri="{FF2B5EF4-FFF2-40B4-BE49-F238E27FC236}">
                <a16:creationId xmlns:a16="http://schemas.microsoft.com/office/drawing/2014/main" id="{3022A1B2-536F-9194-E575-674AC517892A}"/>
              </a:ext>
            </a:extLst>
          </p:cNvPr>
          <p:cNvPicPr>
            <a:picLocks noChangeAspect="1"/>
          </p:cNvPicPr>
          <p:nvPr/>
        </p:nvPicPr>
        <p:blipFill rotWithShape="1">
          <a:blip r:embed="rId6"/>
          <a:srcRect l="65504" t="3333" r="7675" b="88551"/>
          <a:stretch/>
        </p:blipFill>
        <p:spPr>
          <a:xfrm>
            <a:off x="621611" y="1379917"/>
            <a:ext cx="2998576" cy="1174267"/>
          </a:xfrm>
          <a:prstGeom prst="rect">
            <a:avLst/>
          </a:prstGeom>
        </p:spPr>
      </p:pic>
      <p:sp>
        <p:nvSpPr>
          <p:cNvPr id="15" name="文本框 14">
            <a:extLst>
              <a:ext uri="{FF2B5EF4-FFF2-40B4-BE49-F238E27FC236}">
                <a16:creationId xmlns:a16="http://schemas.microsoft.com/office/drawing/2014/main" id="{0CC4DDB4-1791-BB1E-C13F-C5334B5D9AF3}"/>
              </a:ext>
            </a:extLst>
          </p:cNvPr>
          <p:cNvSpPr txBox="1"/>
          <p:nvPr/>
        </p:nvSpPr>
        <p:spPr>
          <a:xfrm>
            <a:off x="4691829" y="1675002"/>
            <a:ext cx="2688557" cy="646331"/>
          </a:xfrm>
          <a:prstGeom prst="rect">
            <a:avLst/>
          </a:prstGeom>
          <a:noFill/>
          <a:ln>
            <a:noFill/>
          </a:ln>
        </p:spPr>
        <p:txBody>
          <a:bodyPr wrap="square" rtlCol="0">
            <a:spAutoFit/>
          </a:bodyPr>
          <a:lstStyle/>
          <a:p>
            <a:pPr algn="ctr"/>
            <a:r>
              <a:rPr kumimoji="1" lang="en-US" altLang="zh-CN" sz="3600" dirty="0" err="1">
                <a:latin typeface="+mj-lt"/>
              </a:rPr>
              <a:t>mllm</a:t>
            </a:r>
            <a:endParaRPr kumimoji="1" lang="zh-CN" altLang="en-US" sz="3600" dirty="0">
              <a:latin typeface="+mj-lt"/>
            </a:endParaRPr>
          </a:p>
        </p:txBody>
      </p:sp>
      <p:sp>
        <p:nvSpPr>
          <p:cNvPr id="16" name="文本框 15">
            <a:extLst>
              <a:ext uri="{FF2B5EF4-FFF2-40B4-BE49-F238E27FC236}">
                <a16:creationId xmlns:a16="http://schemas.microsoft.com/office/drawing/2014/main" id="{DCC708B1-6273-6F57-B5C8-99D06DB7231B}"/>
              </a:ext>
            </a:extLst>
          </p:cNvPr>
          <p:cNvSpPr txBox="1"/>
          <p:nvPr/>
        </p:nvSpPr>
        <p:spPr>
          <a:xfrm>
            <a:off x="8658342" y="1675003"/>
            <a:ext cx="2688557" cy="646331"/>
          </a:xfrm>
          <a:prstGeom prst="rect">
            <a:avLst/>
          </a:prstGeom>
          <a:noFill/>
          <a:ln>
            <a:noFill/>
          </a:ln>
        </p:spPr>
        <p:txBody>
          <a:bodyPr wrap="square" rtlCol="0">
            <a:spAutoFit/>
          </a:bodyPr>
          <a:lstStyle/>
          <a:p>
            <a:pPr algn="ctr"/>
            <a:r>
              <a:rPr lang="en-US" altLang="zh-CN" sz="3600" dirty="0" err="1">
                <a:solidFill>
                  <a:srgbClr val="1F2328"/>
                </a:solidFill>
                <a:latin typeface="+mj-lt"/>
              </a:rPr>
              <a:t>mllm</a:t>
            </a:r>
            <a:r>
              <a:rPr lang="en-US" altLang="zh-CN" sz="3600" dirty="0">
                <a:solidFill>
                  <a:srgbClr val="1F2328"/>
                </a:solidFill>
                <a:latin typeface="+mj-lt"/>
              </a:rPr>
              <a:t>-NPU</a:t>
            </a:r>
            <a:endParaRPr kumimoji="1" lang="zh-CN" altLang="en-US" sz="3600" dirty="0">
              <a:latin typeface="+mj-lt"/>
            </a:endParaRPr>
          </a:p>
        </p:txBody>
      </p:sp>
    </p:spTree>
    <p:extLst>
      <p:ext uri="{BB962C8B-B14F-4D97-AF65-F5344CB8AC3E}">
        <p14:creationId xmlns:p14="http://schemas.microsoft.com/office/powerpoint/2010/main" val="2895820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1558A4A-5957-848C-C25E-976C05C06A8B}"/>
              </a:ext>
            </a:extLst>
          </p:cNvPr>
          <p:cNvPicPr>
            <a:picLocks noChangeAspect="1"/>
          </p:cNvPicPr>
          <p:nvPr/>
        </p:nvPicPr>
        <p:blipFill>
          <a:blip r:embed="rId3"/>
          <a:stretch>
            <a:fillRect/>
          </a:stretch>
        </p:blipFill>
        <p:spPr>
          <a:xfrm>
            <a:off x="1208180" y="1767016"/>
            <a:ext cx="4289401" cy="1824388"/>
          </a:xfrm>
          <a:prstGeom prst="rect">
            <a:avLst/>
          </a:prstGeom>
        </p:spPr>
      </p:pic>
      <p:sp>
        <p:nvSpPr>
          <p:cNvPr id="13" name="矩形 12">
            <a:extLst>
              <a:ext uri="{FF2B5EF4-FFF2-40B4-BE49-F238E27FC236}">
                <a16:creationId xmlns:a16="http://schemas.microsoft.com/office/drawing/2014/main" id="{0E661BA2-EA2D-8B50-1A0E-6A1AFC1BCA74}"/>
              </a:ext>
            </a:extLst>
          </p:cNvPr>
          <p:cNvSpPr/>
          <p:nvPr/>
        </p:nvSpPr>
        <p:spPr>
          <a:xfrm>
            <a:off x="764168" y="1734985"/>
            <a:ext cx="5177426" cy="1856419"/>
          </a:xfrm>
          <a:prstGeom prst="rect">
            <a:avLst/>
          </a:prstGeom>
          <a:solidFill>
            <a:schemeClr val="accent2">
              <a:lumMod val="20000"/>
              <a:lumOff val="80000"/>
              <a:alpha val="1518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5ACE0A4-A75F-1DD3-3CB8-2ABCFC99F1BC}"/>
              </a:ext>
            </a:extLst>
          </p:cNvPr>
          <p:cNvSpPr>
            <a:spLocks noGrp="1"/>
          </p:cNvSpPr>
          <p:nvPr>
            <p:ph type="title"/>
          </p:nvPr>
        </p:nvSpPr>
        <p:spPr>
          <a:xfrm>
            <a:off x="0" y="24290"/>
            <a:ext cx="12192000" cy="1325563"/>
          </a:xfrm>
        </p:spPr>
        <p:txBody>
          <a:bodyPr>
            <a:normAutofit/>
          </a:bodyPr>
          <a:lstStyle/>
          <a:p>
            <a:r>
              <a:rPr kumimoji="1" lang="en-GB" altLang="zh-CN" dirty="0"/>
              <a:t>Motivation</a:t>
            </a:r>
            <a:r>
              <a:rPr kumimoji="1" lang="zh-CN" altLang="en-GB" dirty="0"/>
              <a:t>：</a:t>
            </a:r>
            <a:r>
              <a:rPr kumimoji="1" lang="en-GB" altLang="zh-CN" dirty="0" err="1"/>
              <a:t>FedLLM</a:t>
            </a:r>
            <a:r>
              <a:rPr kumimoji="1" lang="en-GB" altLang="zh-CN" dirty="0"/>
              <a:t> unique challenge</a:t>
            </a:r>
            <a:endParaRPr kumimoji="1" lang="zh-CN" altLang="en-US" dirty="0"/>
          </a:p>
        </p:txBody>
      </p:sp>
      <p:sp>
        <p:nvSpPr>
          <p:cNvPr id="5" name="日期占位符 4">
            <a:extLst>
              <a:ext uri="{FF2B5EF4-FFF2-40B4-BE49-F238E27FC236}">
                <a16:creationId xmlns:a16="http://schemas.microsoft.com/office/drawing/2014/main" id="{D1A01BC9-7792-5D5B-C669-E9F384B42753}"/>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7" name="页脚占位符 6">
            <a:extLst>
              <a:ext uri="{FF2B5EF4-FFF2-40B4-BE49-F238E27FC236}">
                <a16:creationId xmlns:a16="http://schemas.microsoft.com/office/drawing/2014/main" id="{61CCBF65-B085-28BB-1C80-7D0AF367FF68}"/>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10" name="文本占位符 2">
            <a:extLst>
              <a:ext uri="{FF2B5EF4-FFF2-40B4-BE49-F238E27FC236}">
                <a16:creationId xmlns:a16="http://schemas.microsoft.com/office/drawing/2014/main" id="{73F2AD63-1BCE-4902-376D-7D7D856C3ECE}"/>
              </a:ext>
            </a:extLst>
          </p:cNvPr>
          <p:cNvSpPr txBox="1">
            <a:spLocks/>
          </p:cNvSpPr>
          <p:nvPr/>
        </p:nvSpPr>
        <p:spPr>
          <a:xfrm>
            <a:off x="764169" y="3959236"/>
            <a:ext cx="5177425" cy="1856418"/>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Huge </a:t>
            </a:r>
            <a:r>
              <a:rPr lang="en-US" altLang="zh-CN" b="1" dirty="0">
                <a:solidFill>
                  <a:schemeClr val="accent2"/>
                </a:solidFill>
              </a:rPr>
              <a:t>memory</a:t>
            </a:r>
            <a:r>
              <a:rPr lang="en-US" altLang="zh-CN" dirty="0"/>
              <a:t> footprint</a:t>
            </a:r>
          </a:p>
        </p:txBody>
      </p:sp>
      <p:sp>
        <p:nvSpPr>
          <p:cNvPr id="15" name="灯片编号占位符 14">
            <a:extLst>
              <a:ext uri="{FF2B5EF4-FFF2-40B4-BE49-F238E27FC236}">
                <a16:creationId xmlns:a16="http://schemas.microsoft.com/office/drawing/2014/main" id="{F920DA69-EFA9-72D5-F214-05A9927E2640}"/>
              </a:ext>
            </a:extLst>
          </p:cNvPr>
          <p:cNvSpPr>
            <a:spLocks noGrp="1"/>
          </p:cNvSpPr>
          <p:nvPr>
            <p:ph type="sldNum" sz="quarter" idx="12"/>
          </p:nvPr>
        </p:nvSpPr>
        <p:spPr/>
        <p:txBody>
          <a:bodyPr/>
          <a:lstStyle/>
          <a:p>
            <a:fld id="{15F5CA48-F8C7-3741-BE43-81360A98132B}" type="slidenum">
              <a:rPr kumimoji="1" lang="zh-CN" altLang="en-US" smtClean="0"/>
              <a:pPr/>
              <a:t>2</a:t>
            </a:fld>
            <a:r>
              <a:rPr kumimoji="1" lang="en-US" altLang="zh-CN"/>
              <a:t>/24</a:t>
            </a:r>
            <a:endParaRPr kumimoji="1" lang="zh-CN" altLang="en-US" dirty="0"/>
          </a:p>
        </p:txBody>
      </p:sp>
    </p:spTree>
    <p:extLst>
      <p:ext uri="{BB962C8B-B14F-4D97-AF65-F5344CB8AC3E}">
        <p14:creationId xmlns:p14="http://schemas.microsoft.com/office/powerpoint/2010/main" val="2356615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80C5629-A022-4BE2-238C-E3342D5C6CCC}"/>
              </a:ext>
            </a:extLst>
          </p:cNvPr>
          <p:cNvPicPr>
            <a:picLocks noChangeAspect="1"/>
          </p:cNvPicPr>
          <p:nvPr/>
        </p:nvPicPr>
        <p:blipFill>
          <a:blip r:embed="rId3"/>
          <a:stretch>
            <a:fillRect/>
          </a:stretch>
        </p:blipFill>
        <p:spPr>
          <a:xfrm>
            <a:off x="6919709" y="1734985"/>
            <a:ext cx="3605965" cy="1856419"/>
          </a:xfrm>
          <a:prstGeom prst="rect">
            <a:avLst/>
          </a:prstGeom>
        </p:spPr>
      </p:pic>
      <p:sp>
        <p:nvSpPr>
          <p:cNvPr id="9" name="矩形 8">
            <a:extLst>
              <a:ext uri="{FF2B5EF4-FFF2-40B4-BE49-F238E27FC236}">
                <a16:creationId xmlns:a16="http://schemas.microsoft.com/office/drawing/2014/main" id="{DCF7906E-432E-C0C1-B8D5-B1511F373ED2}"/>
              </a:ext>
            </a:extLst>
          </p:cNvPr>
          <p:cNvSpPr/>
          <p:nvPr/>
        </p:nvSpPr>
        <p:spPr>
          <a:xfrm>
            <a:off x="6107782" y="1727182"/>
            <a:ext cx="5177426" cy="1864222"/>
          </a:xfrm>
          <a:prstGeom prst="rect">
            <a:avLst/>
          </a:prstGeom>
          <a:solidFill>
            <a:schemeClr val="bg2">
              <a:lumMod val="90000"/>
              <a:alpha val="1518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2" name="图片 11">
            <a:extLst>
              <a:ext uri="{FF2B5EF4-FFF2-40B4-BE49-F238E27FC236}">
                <a16:creationId xmlns:a16="http://schemas.microsoft.com/office/drawing/2014/main" id="{31558A4A-5957-848C-C25E-976C05C06A8B}"/>
              </a:ext>
            </a:extLst>
          </p:cNvPr>
          <p:cNvPicPr>
            <a:picLocks noChangeAspect="1"/>
          </p:cNvPicPr>
          <p:nvPr/>
        </p:nvPicPr>
        <p:blipFill>
          <a:blip r:embed="rId4"/>
          <a:stretch>
            <a:fillRect/>
          </a:stretch>
        </p:blipFill>
        <p:spPr>
          <a:xfrm>
            <a:off x="1208180" y="1767016"/>
            <a:ext cx="4289401" cy="1824388"/>
          </a:xfrm>
          <a:prstGeom prst="rect">
            <a:avLst/>
          </a:prstGeom>
        </p:spPr>
      </p:pic>
      <p:sp>
        <p:nvSpPr>
          <p:cNvPr id="13" name="矩形 12">
            <a:extLst>
              <a:ext uri="{FF2B5EF4-FFF2-40B4-BE49-F238E27FC236}">
                <a16:creationId xmlns:a16="http://schemas.microsoft.com/office/drawing/2014/main" id="{0E661BA2-EA2D-8B50-1A0E-6A1AFC1BCA74}"/>
              </a:ext>
            </a:extLst>
          </p:cNvPr>
          <p:cNvSpPr/>
          <p:nvPr/>
        </p:nvSpPr>
        <p:spPr>
          <a:xfrm>
            <a:off x="764168" y="1734985"/>
            <a:ext cx="5177426" cy="1856419"/>
          </a:xfrm>
          <a:prstGeom prst="rect">
            <a:avLst/>
          </a:prstGeom>
          <a:solidFill>
            <a:schemeClr val="accent2">
              <a:lumMod val="20000"/>
              <a:lumOff val="80000"/>
              <a:alpha val="1518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5ACE0A4-A75F-1DD3-3CB8-2ABCFC99F1BC}"/>
              </a:ext>
            </a:extLst>
          </p:cNvPr>
          <p:cNvSpPr>
            <a:spLocks noGrp="1"/>
          </p:cNvSpPr>
          <p:nvPr>
            <p:ph type="title"/>
          </p:nvPr>
        </p:nvSpPr>
        <p:spPr>
          <a:xfrm>
            <a:off x="0" y="24290"/>
            <a:ext cx="12192000" cy="1325563"/>
          </a:xfrm>
        </p:spPr>
        <p:txBody>
          <a:bodyPr>
            <a:normAutofit/>
          </a:bodyPr>
          <a:lstStyle/>
          <a:p>
            <a:r>
              <a:rPr kumimoji="1" lang="en-GB" altLang="zh-CN" dirty="0"/>
              <a:t>Motivation</a:t>
            </a:r>
            <a:r>
              <a:rPr kumimoji="1" lang="zh-CN" altLang="en-GB" dirty="0"/>
              <a:t>：</a:t>
            </a:r>
            <a:r>
              <a:rPr kumimoji="1" lang="en-GB" altLang="zh-CN" dirty="0" err="1"/>
              <a:t>FedLLM</a:t>
            </a:r>
            <a:r>
              <a:rPr kumimoji="1" lang="en-GB" altLang="zh-CN" dirty="0"/>
              <a:t> unique challenge</a:t>
            </a:r>
            <a:endParaRPr kumimoji="1" lang="zh-CN" altLang="en-US" dirty="0"/>
          </a:p>
        </p:txBody>
      </p:sp>
      <p:sp>
        <p:nvSpPr>
          <p:cNvPr id="5" name="日期占位符 4">
            <a:extLst>
              <a:ext uri="{FF2B5EF4-FFF2-40B4-BE49-F238E27FC236}">
                <a16:creationId xmlns:a16="http://schemas.microsoft.com/office/drawing/2014/main" id="{D1A01BC9-7792-5D5B-C669-E9F384B42753}"/>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7" name="页脚占位符 6">
            <a:extLst>
              <a:ext uri="{FF2B5EF4-FFF2-40B4-BE49-F238E27FC236}">
                <a16:creationId xmlns:a16="http://schemas.microsoft.com/office/drawing/2014/main" id="{61CCBF65-B085-28BB-1C80-7D0AF367FF68}"/>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10" name="文本占位符 2">
            <a:extLst>
              <a:ext uri="{FF2B5EF4-FFF2-40B4-BE49-F238E27FC236}">
                <a16:creationId xmlns:a16="http://schemas.microsoft.com/office/drawing/2014/main" id="{73F2AD63-1BCE-4902-376D-7D7D856C3ECE}"/>
              </a:ext>
            </a:extLst>
          </p:cNvPr>
          <p:cNvSpPr txBox="1">
            <a:spLocks/>
          </p:cNvSpPr>
          <p:nvPr/>
        </p:nvSpPr>
        <p:spPr>
          <a:xfrm>
            <a:off x="764169" y="3959236"/>
            <a:ext cx="5177425" cy="1856418"/>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Huge </a:t>
            </a:r>
            <a:r>
              <a:rPr lang="en-US" altLang="zh-CN" b="1" dirty="0">
                <a:solidFill>
                  <a:schemeClr val="accent2"/>
                </a:solidFill>
              </a:rPr>
              <a:t>memory</a:t>
            </a:r>
            <a:r>
              <a:rPr lang="en-US" altLang="zh-CN" dirty="0"/>
              <a:t> footprint</a:t>
            </a:r>
          </a:p>
          <a:p>
            <a:r>
              <a:rPr lang="en-GB" altLang="zh-CN" dirty="0"/>
              <a:t>Incompatible with mobile </a:t>
            </a:r>
            <a:r>
              <a:rPr lang="en-GB" altLang="zh-CN" b="1" dirty="0">
                <a:solidFill>
                  <a:schemeClr val="accent1"/>
                </a:solidFill>
              </a:rPr>
              <a:t>accelerators</a:t>
            </a:r>
          </a:p>
        </p:txBody>
      </p:sp>
      <p:sp>
        <p:nvSpPr>
          <p:cNvPr id="3" name="灯片编号占位符 2">
            <a:extLst>
              <a:ext uri="{FF2B5EF4-FFF2-40B4-BE49-F238E27FC236}">
                <a16:creationId xmlns:a16="http://schemas.microsoft.com/office/drawing/2014/main" id="{C35D3E3A-C670-B3A4-313D-94C52FB35FFE}"/>
              </a:ext>
            </a:extLst>
          </p:cNvPr>
          <p:cNvSpPr>
            <a:spLocks noGrp="1"/>
          </p:cNvSpPr>
          <p:nvPr>
            <p:ph type="sldNum" sz="quarter" idx="12"/>
          </p:nvPr>
        </p:nvSpPr>
        <p:spPr/>
        <p:txBody>
          <a:bodyPr/>
          <a:lstStyle/>
          <a:p>
            <a:fld id="{15F5CA48-F8C7-3741-BE43-81360A98132B}" type="slidenum">
              <a:rPr kumimoji="1" lang="zh-CN" altLang="en-US" smtClean="0"/>
              <a:pPr/>
              <a:t>3</a:t>
            </a:fld>
            <a:r>
              <a:rPr kumimoji="1" lang="en-US" altLang="zh-CN"/>
              <a:t>/24</a:t>
            </a:r>
            <a:endParaRPr kumimoji="1" lang="zh-CN" altLang="en-US" dirty="0"/>
          </a:p>
        </p:txBody>
      </p:sp>
    </p:spTree>
    <p:extLst>
      <p:ext uri="{BB962C8B-B14F-4D97-AF65-F5344CB8AC3E}">
        <p14:creationId xmlns:p14="http://schemas.microsoft.com/office/powerpoint/2010/main" val="16743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80C5629-A022-4BE2-238C-E3342D5C6CCC}"/>
              </a:ext>
            </a:extLst>
          </p:cNvPr>
          <p:cNvPicPr>
            <a:picLocks noChangeAspect="1"/>
          </p:cNvPicPr>
          <p:nvPr/>
        </p:nvPicPr>
        <p:blipFill>
          <a:blip r:embed="rId3"/>
          <a:stretch>
            <a:fillRect/>
          </a:stretch>
        </p:blipFill>
        <p:spPr>
          <a:xfrm>
            <a:off x="6919709" y="1734985"/>
            <a:ext cx="3605965" cy="1856419"/>
          </a:xfrm>
          <a:prstGeom prst="rect">
            <a:avLst/>
          </a:prstGeom>
        </p:spPr>
      </p:pic>
      <p:pic>
        <p:nvPicPr>
          <p:cNvPr id="11" name="图片 10">
            <a:extLst>
              <a:ext uri="{FF2B5EF4-FFF2-40B4-BE49-F238E27FC236}">
                <a16:creationId xmlns:a16="http://schemas.microsoft.com/office/drawing/2014/main" id="{A4FAC5AF-7A7D-9F34-4145-74987D455BE9}"/>
              </a:ext>
            </a:extLst>
          </p:cNvPr>
          <p:cNvPicPr>
            <a:picLocks noChangeAspect="1"/>
          </p:cNvPicPr>
          <p:nvPr/>
        </p:nvPicPr>
        <p:blipFill>
          <a:blip r:embed="rId4"/>
          <a:stretch>
            <a:fillRect/>
          </a:stretch>
        </p:blipFill>
        <p:spPr>
          <a:xfrm>
            <a:off x="6831752" y="3959235"/>
            <a:ext cx="3781878" cy="1856418"/>
          </a:xfrm>
          <a:prstGeom prst="rect">
            <a:avLst/>
          </a:prstGeom>
        </p:spPr>
      </p:pic>
      <p:sp>
        <p:nvSpPr>
          <p:cNvPr id="14" name="矩形 13">
            <a:extLst>
              <a:ext uri="{FF2B5EF4-FFF2-40B4-BE49-F238E27FC236}">
                <a16:creationId xmlns:a16="http://schemas.microsoft.com/office/drawing/2014/main" id="{7D5A3F41-9194-6F98-AD8F-1D434D9C9390}"/>
              </a:ext>
            </a:extLst>
          </p:cNvPr>
          <p:cNvSpPr/>
          <p:nvPr/>
        </p:nvSpPr>
        <p:spPr>
          <a:xfrm>
            <a:off x="6107782" y="3959235"/>
            <a:ext cx="5177426" cy="1856418"/>
          </a:xfrm>
          <a:prstGeom prst="rect">
            <a:avLst/>
          </a:prstGeom>
          <a:solidFill>
            <a:schemeClr val="accent6">
              <a:lumMod val="40000"/>
              <a:lumOff val="60000"/>
              <a:alpha val="1518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DCF7906E-432E-C0C1-B8D5-B1511F373ED2}"/>
              </a:ext>
            </a:extLst>
          </p:cNvPr>
          <p:cNvSpPr/>
          <p:nvPr/>
        </p:nvSpPr>
        <p:spPr>
          <a:xfrm>
            <a:off x="6107782" y="1727182"/>
            <a:ext cx="5177426" cy="1864222"/>
          </a:xfrm>
          <a:prstGeom prst="rect">
            <a:avLst/>
          </a:prstGeom>
          <a:solidFill>
            <a:schemeClr val="bg2">
              <a:lumMod val="90000"/>
              <a:alpha val="1518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2" name="图片 11">
            <a:extLst>
              <a:ext uri="{FF2B5EF4-FFF2-40B4-BE49-F238E27FC236}">
                <a16:creationId xmlns:a16="http://schemas.microsoft.com/office/drawing/2014/main" id="{31558A4A-5957-848C-C25E-976C05C06A8B}"/>
              </a:ext>
            </a:extLst>
          </p:cNvPr>
          <p:cNvPicPr>
            <a:picLocks noChangeAspect="1"/>
          </p:cNvPicPr>
          <p:nvPr/>
        </p:nvPicPr>
        <p:blipFill>
          <a:blip r:embed="rId5"/>
          <a:stretch>
            <a:fillRect/>
          </a:stretch>
        </p:blipFill>
        <p:spPr>
          <a:xfrm>
            <a:off x="1208180" y="1767016"/>
            <a:ext cx="4289401" cy="1824388"/>
          </a:xfrm>
          <a:prstGeom prst="rect">
            <a:avLst/>
          </a:prstGeom>
        </p:spPr>
      </p:pic>
      <p:sp>
        <p:nvSpPr>
          <p:cNvPr id="13" name="矩形 12">
            <a:extLst>
              <a:ext uri="{FF2B5EF4-FFF2-40B4-BE49-F238E27FC236}">
                <a16:creationId xmlns:a16="http://schemas.microsoft.com/office/drawing/2014/main" id="{0E661BA2-EA2D-8B50-1A0E-6A1AFC1BCA74}"/>
              </a:ext>
            </a:extLst>
          </p:cNvPr>
          <p:cNvSpPr/>
          <p:nvPr/>
        </p:nvSpPr>
        <p:spPr>
          <a:xfrm>
            <a:off x="764168" y="1734985"/>
            <a:ext cx="5177426" cy="1856419"/>
          </a:xfrm>
          <a:prstGeom prst="rect">
            <a:avLst/>
          </a:prstGeom>
          <a:solidFill>
            <a:schemeClr val="accent2">
              <a:lumMod val="20000"/>
              <a:lumOff val="80000"/>
              <a:alpha val="1518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5ACE0A4-A75F-1DD3-3CB8-2ABCFC99F1BC}"/>
              </a:ext>
            </a:extLst>
          </p:cNvPr>
          <p:cNvSpPr>
            <a:spLocks noGrp="1"/>
          </p:cNvSpPr>
          <p:nvPr>
            <p:ph type="title"/>
          </p:nvPr>
        </p:nvSpPr>
        <p:spPr>
          <a:xfrm>
            <a:off x="0" y="24290"/>
            <a:ext cx="12192000" cy="1325563"/>
          </a:xfrm>
        </p:spPr>
        <p:txBody>
          <a:bodyPr>
            <a:normAutofit/>
          </a:bodyPr>
          <a:lstStyle/>
          <a:p>
            <a:r>
              <a:rPr kumimoji="1" lang="en-GB" altLang="zh-CN" dirty="0"/>
              <a:t>Motivation</a:t>
            </a:r>
            <a:r>
              <a:rPr kumimoji="1" lang="zh-CN" altLang="en-GB" dirty="0"/>
              <a:t>：</a:t>
            </a:r>
            <a:r>
              <a:rPr kumimoji="1" lang="en-GB" altLang="zh-CN" dirty="0" err="1"/>
              <a:t>FedLLM</a:t>
            </a:r>
            <a:r>
              <a:rPr kumimoji="1" lang="en-GB" altLang="zh-CN" dirty="0"/>
              <a:t> unique challenge</a:t>
            </a:r>
            <a:endParaRPr kumimoji="1" lang="zh-CN" altLang="en-US" dirty="0"/>
          </a:p>
        </p:txBody>
      </p:sp>
      <p:sp>
        <p:nvSpPr>
          <p:cNvPr id="5" name="日期占位符 4">
            <a:extLst>
              <a:ext uri="{FF2B5EF4-FFF2-40B4-BE49-F238E27FC236}">
                <a16:creationId xmlns:a16="http://schemas.microsoft.com/office/drawing/2014/main" id="{D1A01BC9-7792-5D5B-C669-E9F384B42753}"/>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7" name="页脚占位符 6">
            <a:extLst>
              <a:ext uri="{FF2B5EF4-FFF2-40B4-BE49-F238E27FC236}">
                <a16:creationId xmlns:a16="http://schemas.microsoft.com/office/drawing/2014/main" id="{61CCBF65-B085-28BB-1C80-7D0AF367FF68}"/>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10" name="文本占位符 2">
            <a:extLst>
              <a:ext uri="{FF2B5EF4-FFF2-40B4-BE49-F238E27FC236}">
                <a16:creationId xmlns:a16="http://schemas.microsoft.com/office/drawing/2014/main" id="{73F2AD63-1BCE-4902-376D-7D7D856C3ECE}"/>
              </a:ext>
            </a:extLst>
          </p:cNvPr>
          <p:cNvSpPr txBox="1">
            <a:spLocks/>
          </p:cNvSpPr>
          <p:nvPr/>
        </p:nvSpPr>
        <p:spPr>
          <a:xfrm>
            <a:off x="764169" y="3959236"/>
            <a:ext cx="5177425" cy="1856418"/>
          </a:xfrm>
          <a:prstGeom prst="rect">
            <a:avLst/>
          </a:prstGeom>
          <a:ln>
            <a:solidFill>
              <a:schemeClr val="tx1"/>
            </a:solid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Huge </a:t>
            </a:r>
            <a:r>
              <a:rPr lang="en-US" altLang="zh-CN" b="1" dirty="0">
                <a:solidFill>
                  <a:schemeClr val="accent2"/>
                </a:solidFill>
              </a:rPr>
              <a:t>memory</a:t>
            </a:r>
            <a:r>
              <a:rPr lang="en-US" altLang="zh-CN" dirty="0"/>
              <a:t> footprint</a:t>
            </a:r>
          </a:p>
          <a:p>
            <a:r>
              <a:rPr lang="en-GB" altLang="zh-CN" dirty="0"/>
              <a:t>Incompatible with mobile </a:t>
            </a:r>
            <a:r>
              <a:rPr lang="en-GB" altLang="zh-CN" b="1" dirty="0">
                <a:solidFill>
                  <a:schemeClr val="accent1"/>
                </a:solidFill>
              </a:rPr>
              <a:t>accelerators</a:t>
            </a:r>
          </a:p>
          <a:p>
            <a:r>
              <a:rPr lang="en-GB" altLang="zh-CN" dirty="0"/>
              <a:t>Limited device </a:t>
            </a:r>
            <a:r>
              <a:rPr lang="en-GB" altLang="zh-CN" b="1" dirty="0">
                <a:solidFill>
                  <a:schemeClr val="accent6">
                    <a:lumMod val="50000"/>
                  </a:schemeClr>
                </a:solidFill>
              </a:rPr>
              <a:t>scalability</a:t>
            </a:r>
            <a:endParaRPr lang="zh-CN" altLang="en-US" dirty="0"/>
          </a:p>
        </p:txBody>
      </p:sp>
      <p:sp>
        <p:nvSpPr>
          <p:cNvPr id="3" name="灯片编号占位符 2">
            <a:extLst>
              <a:ext uri="{FF2B5EF4-FFF2-40B4-BE49-F238E27FC236}">
                <a16:creationId xmlns:a16="http://schemas.microsoft.com/office/drawing/2014/main" id="{56765D5C-932F-4E7F-F38E-2B31D8677927}"/>
              </a:ext>
            </a:extLst>
          </p:cNvPr>
          <p:cNvSpPr>
            <a:spLocks noGrp="1"/>
          </p:cNvSpPr>
          <p:nvPr>
            <p:ph type="sldNum" sz="quarter" idx="12"/>
          </p:nvPr>
        </p:nvSpPr>
        <p:spPr/>
        <p:txBody>
          <a:bodyPr/>
          <a:lstStyle/>
          <a:p>
            <a:fld id="{15F5CA48-F8C7-3741-BE43-81360A98132B}" type="slidenum">
              <a:rPr kumimoji="1" lang="zh-CN" altLang="en-US" smtClean="0"/>
              <a:pPr/>
              <a:t>4</a:t>
            </a:fld>
            <a:r>
              <a:rPr kumimoji="1" lang="en-US" altLang="zh-CN"/>
              <a:t>/24</a:t>
            </a:r>
            <a:endParaRPr kumimoji="1" lang="zh-CN" altLang="en-US" dirty="0"/>
          </a:p>
        </p:txBody>
      </p:sp>
    </p:spTree>
    <p:extLst>
      <p:ext uri="{BB962C8B-B14F-4D97-AF65-F5344CB8AC3E}">
        <p14:creationId xmlns:p14="http://schemas.microsoft.com/office/powerpoint/2010/main" val="2780293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34F37F9-536B-3148-E24E-559EB85EA560}"/>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B448ED3C-819F-4DFB-17B0-59EF7AB41BDC}"/>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DF3AACE6-797F-5D9D-CE6B-6E4AC2347FB4}"/>
              </a:ext>
            </a:extLst>
          </p:cNvPr>
          <p:cNvSpPr>
            <a:spLocks noGrp="1"/>
          </p:cNvSpPr>
          <p:nvPr>
            <p:ph type="title"/>
          </p:nvPr>
        </p:nvSpPr>
        <p:spPr/>
        <p:txBody>
          <a:bodyPr/>
          <a:lstStyle/>
          <a:p>
            <a:r>
              <a:rPr kumimoji="1" lang="en-US" altLang="zh-CN" dirty="0"/>
              <a:t>Root: </a:t>
            </a:r>
            <a:r>
              <a:rPr kumimoji="1" lang="en-US" altLang="zh-CN" sz="4400" b="1" dirty="0"/>
              <a:t>Backpropagation (BP)</a:t>
            </a:r>
            <a:endParaRPr kumimoji="1" lang="zh-CN" altLang="en-US" dirty="0"/>
          </a:p>
        </p:txBody>
      </p:sp>
      <p:sp>
        <p:nvSpPr>
          <p:cNvPr id="6" name="文本占位符 2">
            <a:extLst>
              <a:ext uri="{FF2B5EF4-FFF2-40B4-BE49-F238E27FC236}">
                <a16:creationId xmlns:a16="http://schemas.microsoft.com/office/drawing/2014/main" id="{B303E192-5AC0-18F0-05A6-84A959B0E5C6}"/>
              </a:ext>
            </a:extLst>
          </p:cNvPr>
          <p:cNvSpPr txBox="1">
            <a:spLocks/>
          </p:cNvSpPr>
          <p:nvPr/>
        </p:nvSpPr>
        <p:spPr>
          <a:xfrm>
            <a:off x="-186267" y="1881207"/>
            <a:ext cx="12564533" cy="14099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zh-CN" sz="4000" b="1" dirty="0">
                <a:solidFill>
                  <a:srgbClr val="C00000"/>
                </a:solidFill>
              </a:rPr>
              <a:t>They can all be attributed to BP-based gradient computing.</a:t>
            </a:r>
            <a:endParaRPr kumimoji="1" lang="zh-CN" altLang="en-US" sz="4000" b="1" dirty="0">
              <a:solidFill>
                <a:srgbClr val="C00000"/>
              </a:solidFill>
            </a:endParaRPr>
          </a:p>
        </p:txBody>
      </p:sp>
      <p:grpSp>
        <p:nvGrpSpPr>
          <p:cNvPr id="7" name="组合 6">
            <a:extLst>
              <a:ext uri="{FF2B5EF4-FFF2-40B4-BE49-F238E27FC236}">
                <a16:creationId xmlns:a16="http://schemas.microsoft.com/office/drawing/2014/main" id="{9FD64E0E-D3EB-C6E9-7E39-F670F06E03AB}"/>
              </a:ext>
            </a:extLst>
          </p:cNvPr>
          <p:cNvGrpSpPr/>
          <p:nvPr/>
        </p:nvGrpSpPr>
        <p:grpSpPr>
          <a:xfrm>
            <a:off x="583068" y="3844461"/>
            <a:ext cx="11619935" cy="1525697"/>
            <a:chOff x="583068" y="3844461"/>
            <a:chExt cx="11619935" cy="1525697"/>
          </a:xfrm>
        </p:grpSpPr>
        <p:pic>
          <p:nvPicPr>
            <p:cNvPr id="9" name="图片 8">
              <a:extLst>
                <a:ext uri="{FF2B5EF4-FFF2-40B4-BE49-F238E27FC236}">
                  <a16:creationId xmlns:a16="http://schemas.microsoft.com/office/drawing/2014/main" id="{EBA0D44E-01DB-8B31-D7A5-0CB63810D161}"/>
                </a:ext>
              </a:extLst>
            </p:cNvPr>
            <p:cNvPicPr>
              <a:picLocks noChangeAspect="1"/>
            </p:cNvPicPr>
            <p:nvPr/>
          </p:nvPicPr>
          <p:blipFill rotWithShape="1">
            <a:blip r:embed="rId3"/>
            <a:srcRect b="42614"/>
            <a:stretch/>
          </p:blipFill>
          <p:spPr>
            <a:xfrm>
              <a:off x="583068" y="3844461"/>
              <a:ext cx="5557384" cy="1525697"/>
            </a:xfrm>
            <a:prstGeom prst="rect">
              <a:avLst/>
            </a:prstGeom>
          </p:spPr>
        </p:pic>
        <p:sp>
          <p:nvSpPr>
            <p:cNvPr id="10" name="矩形 9">
              <a:extLst>
                <a:ext uri="{FF2B5EF4-FFF2-40B4-BE49-F238E27FC236}">
                  <a16:creationId xmlns:a16="http://schemas.microsoft.com/office/drawing/2014/main" id="{9CC4B53E-EEC4-5FBA-1112-3899C3A3B3D9}"/>
                </a:ext>
              </a:extLst>
            </p:cNvPr>
            <p:cNvSpPr/>
            <p:nvPr/>
          </p:nvSpPr>
          <p:spPr>
            <a:xfrm>
              <a:off x="682458" y="5111014"/>
              <a:ext cx="5241264" cy="198627"/>
            </a:xfrm>
            <a:prstGeom prst="rect">
              <a:avLst/>
            </a:prstGeom>
            <a:solidFill>
              <a:srgbClr val="FF0000">
                <a:alpha val="13000"/>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AEE4197D-B00F-AFE4-94CB-9B24C061861A}"/>
                </a:ext>
              </a:extLst>
            </p:cNvPr>
            <p:cNvCxnSpPr>
              <a:cxnSpLocks/>
              <a:stCxn id="10" idx="3"/>
            </p:cNvCxnSpPr>
            <p:nvPr/>
          </p:nvCxnSpPr>
          <p:spPr>
            <a:xfrm flipV="1">
              <a:off x="5923722" y="4823395"/>
              <a:ext cx="344558" cy="386933"/>
            </a:xfrm>
            <a:prstGeom prst="line">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D4E6C70-714D-17E9-E259-09F1D3F3579F}"/>
                </a:ext>
              </a:extLst>
            </p:cNvPr>
            <p:cNvSpPr txBox="1"/>
            <p:nvPr/>
          </p:nvSpPr>
          <p:spPr bwMode="auto">
            <a:xfrm>
              <a:off x="5981428" y="4266357"/>
              <a:ext cx="6221575" cy="65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eaLnBrk="1" hangingPunct="1">
                <a:lnSpc>
                  <a:spcPct val="150000"/>
                </a:lnSpc>
              </a:pPr>
              <a:r>
                <a:rPr kumimoji="1" lang="en-US" altLang="zh-CN" sz="2800" b="1" dirty="0">
                  <a:solidFill>
                    <a:srgbClr val="4B649F"/>
                  </a:solidFill>
                </a:rPr>
                <a:t>Alternatives: BP-free Training</a:t>
              </a:r>
              <a:endParaRPr kumimoji="1" lang="zh-CN" altLang="en-US" sz="2800" b="1" dirty="0">
                <a:solidFill>
                  <a:srgbClr val="4B649F"/>
                </a:solidFill>
              </a:endParaRPr>
            </a:p>
          </p:txBody>
        </p:sp>
      </p:grpSp>
      <p:sp>
        <p:nvSpPr>
          <p:cNvPr id="18" name="灯片编号占位符 17">
            <a:extLst>
              <a:ext uri="{FF2B5EF4-FFF2-40B4-BE49-F238E27FC236}">
                <a16:creationId xmlns:a16="http://schemas.microsoft.com/office/drawing/2014/main" id="{A52898B0-1BED-4EEB-4C67-F24D1880D80C}"/>
              </a:ext>
            </a:extLst>
          </p:cNvPr>
          <p:cNvSpPr>
            <a:spLocks noGrp="1"/>
          </p:cNvSpPr>
          <p:nvPr>
            <p:ph type="sldNum" sz="quarter" idx="12"/>
          </p:nvPr>
        </p:nvSpPr>
        <p:spPr/>
        <p:txBody>
          <a:bodyPr/>
          <a:lstStyle/>
          <a:p>
            <a:fld id="{15F5CA48-F8C7-3741-BE43-81360A98132B}" type="slidenum">
              <a:rPr kumimoji="1" lang="zh-CN" altLang="en-US" smtClean="0"/>
              <a:pPr/>
              <a:t>5</a:t>
            </a:fld>
            <a:r>
              <a:rPr kumimoji="1" lang="en-US" altLang="zh-CN"/>
              <a:t>/24</a:t>
            </a:r>
            <a:endParaRPr kumimoji="1" lang="zh-CN" altLang="en-US" dirty="0"/>
          </a:p>
        </p:txBody>
      </p:sp>
    </p:spTree>
    <p:extLst>
      <p:ext uri="{BB962C8B-B14F-4D97-AF65-F5344CB8AC3E}">
        <p14:creationId xmlns:p14="http://schemas.microsoft.com/office/powerpoint/2010/main" val="109156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3B0B8E1-6E88-266C-E725-FD0DAA5F1514}"/>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6D555094-A883-DB9F-67F8-6EA984C1855F}"/>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37708471-F3EA-6615-2C1E-393FD355FEA7}"/>
              </a:ext>
            </a:extLst>
          </p:cNvPr>
          <p:cNvSpPr>
            <a:spLocks noGrp="1"/>
          </p:cNvSpPr>
          <p:nvPr>
            <p:ph type="title"/>
          </p:nvPr>
        </p:nvSpPr>
        <p:spPr>
          <a:xfrm>
            <a:off x="0" y="24290"/>
            <a:ext cx="12192000" cy="1325563"/>
          </a:xfrm>
        </p:spPr>
        <p:txBody>
          <a:bodyPr/>
          <a:lstStyle/>
          <a:p>
            <a:r>
              <a:rPr kumimoji="1" lang="en-US" altLang="zh-CN" dirty="0"/>
              <a:t>Backpropagation-Free Training</a:t>
            </a:r>
            <a:endParaRPr kumimoji="1" lang="zh-CN" altLang="en-US" dirty="0"/>
          </a:p>
        </p:txBody>
      </p:sp>
      <p:cxnSp>
        <p:nvCxnSpPr>
          <p:cNvPr id="6" name="曲线连接符 5">
            <a:extLst>
              <a:ext uri="{FF2B5EF4-FFF2-40B4-BE49-F238E27FC236}">
                <a16:creationId xmlns:a16="http://schemas.microsoft.com/office/drawing/2014/main" id="{FDD257D0-4CE4-324B-D3AF-C392208E00A5}"/>
              </a:ext>
            </a:extLst>
          </p:cNvPr>
          <p:cNvCxnSpPr>
            <a:stCxn id="20" idx="0"/>
            <a:endCxn id="21" idx="0"/>
          </p:cNvCxnSpPr>
          <p:nvPr/>
        </p:nvCxnSpPr>
        <p:spPr>
          <a:xfrm rot="5400000" flipH="1" flipV="1">
            <a:off x="4858993" y="351494"/>
            <a:ext cx="58823" cy="4504468"/>
          </a:xfrm>
          <a:prstGeom prst="curvedConnector3">
            <a:avLst>
              <a:gd name="adj1" fmla="val 1387314"/>
            </a:avLst>
          </a:prstGeom>
          <a:ln w="69850" cmpd="dbl"/>
        </p:spPr>
        <p:style>
          <a:lnRef idx="1">
            <a:schemeClr val="accent1"/>
          </a:lnRef>
          <a:fillRef idx="0">
            <a:schemeClr val="accent1"/>
          </a:fillRef>
          <a:effectRef idx="0">
            <a:schemeClr val="accent1"/>
          </a:effectRef>
          <a:fontRef idx="minor">
            <a:schemeClr val="tx1"/>
          </a:fontRef>
        </p:style>
      </p:cxnSp>
      <p:sp>
        <p:nvSpPr>
          <p:cNvPr id="7" name="右箭头 6">
            <a:extLst>
              <a:ext uri="{FF2B5EF4-FFF2-40B4-BE49-F238E27FC236}">
                <a16:creationId xmlns:a16="http://schemas.microsoft.com/office/drawing/2014/main" id="{68327C11-B7A7-DC55-2EC9-437C01B508AB}"/>
              </a:ext>
            </a:extLst>
          </p:cNvPr>
          <p:cNvSpPr/>
          <p:nvPr/>
        </p:nvSpPr>
        <p:spPr>
          <a:xfrm>
            <a:off x="1172114" y="2847975"/>
            <a:ext cx="10244138" cy="1162050"/>
          </a:xfrm>
          <a:prstGeom prst="rightArrow">
            <a:avLst>
              <a:gd name="adj1" fmla="val 50000"/>
              <a:gd name="adj2" fmla="val 8727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MH_Other_3">
            <a:extLst>
              <a:ext uri="{FF2B5EF4-FFF2-40B4-BE49-F238E27FC236}">
                <a16:creationId xmlns:a16="http://schemas.microsoft.com/office/drawing/2014/main" id="{4071E0F5-7561-FCB4-18F7-D93A59B043BB}"/>
              </a:ext>
            </a:extLst>
          </p:cNvPr>
          <p:cNvSpPr/>
          <p:nvPr>
            <p:custDataLst>
              <p:tags r:id="rId1"/>
            </p:custDataLst>
          </p:nvPr>
        </p:nvSpPr>
        <p:spPr>
          <a:xfrm>
            <a:off x="1815052" y="2597150"/>
            <a:ext cx="1649412" cy="1649412"/>
          </a:xfrm>
          <a:prstGeom prst="ellipse">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600" noProof="1">
              <a:solidFill>
                <a:schemeClr val="accent1"/>
              </a:solidFill>
              <a:cs typeface="+mn-ea"/>
              <a:sym typeface="+mn-lt"/>
            </a:endParaRPr>
          </a:p>
        </p:txBody>
      </p:sp>
      <p:sp>
        <p:nvSpPr>
          <p:cNvPr id="9" name="MH_Other_1">
            <a:extLst>
              <a:ext uri="{FF2B5EF4-FFF2-40B4-BE49-F238E27FC236}">
                <a16:creationId xmlns:a16="http://schemas.microsoft.com/office/drawing/2014/main" id="{8386660C-F145-F2A2-CAEE-D803ED7E3CE2}"/>
              </a:ext>
            </a:extLst>
          </p:cNvPr>
          <p:cNvSpPr/>
          <p:nvPr>
            <p:custDataLst>
              <p:tags r:id="rId2"/>
            </p:custDataLst>
          </p:nvPr>
        </p:nvSpPr>
        <p:spPr>
          <a:xfrm>
            <a:off x="4050252" y="2597150"/>
            <a:ext cx="1646237" cy="1649412"/>
          </a:xfrm>
          <a:prstGeom prst="ellipse">
            <a:avLst/>
          </a:prstGeom>
          <a:solidFill>
            <a:srgbClr val="7DB1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600" noProof="1">
              <a:solidFill>
                <a:schemeClr val="accent1"/>
              </a:solidFill>
              <a:cs typeface="+mn-ea"/>
              <a:sym typeface="+mn-lt"/>
            </a:endParaRPr>
          </a:p>
        </p:txBody>
      </p:sp>
      <p:sp>
        <p:nvSpPr>
          <p:cNvPr id="10" name="MH_Other_6">
            <a:extLst>
              <a:ext uri="{FF2B5EF4-FFF2-40B4-BE49-F238E27FC236}">
                <a16:creationId xmlns:a16="http://schemas.microsoft.com/office/drawing/2014/main" id="{AAE66A3C-7051-3513-584E-6A8B4ED12779}"/>
              </a:ext>
            </a:extLst>
          </p:cNvPr>
          <p:cNvSpPr/>
          <p:nvPr>
            <p:custDataLst>
              <p:tags r:id="rId3"/>
            </p:custDataLst>
          </p:nvPr>
        </p:nvSpPr>
        <p:spPr>
          <a:xfrm>
            <a:off x="6294977" y="2597150"/>
            <a:ext cx="1646237" cy="1649412"/>
          </a:xfrm>
          <a:prstGeom prst="ellipse">
            <a:avLst/>
          </a:prstGeom>
          <a:solidFill>
            <a:srgbClr val="5E80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600" noProof="1">
              <a:solidFill>
                <a:schemeClr val="accent1"/>
              </a:solidFill>
              <a:cs typeface="+mn-ea"/>
              <a:sym typeface="+mn-lt"/>
            </a:endParaRPr>
          </a:p>
        </p:txBody>
      </p:sp>
      <p:sp>
        <p:nvSpPr>
          <p:cNvPr id="11" name="MH_Other_8">
            <a:extLst>
              <a:ext uri="{FF2B5EF4-FFF2-40B4-BE49-F238E27FC236}">
                <a16:creationId xmlns:a16="http://schemas.microsoft.com/office/drawing/2014/main" id="{3A8E6451-854A-4213-B952-8FEB5F126583}"/>
              </a:ext>
            </a:extLst>
          </p:cNvPr>
          <p:cNvSpPr/>
          <p:nvPr>
            <p:custDataLst>
              <p:tags r:id="rId4"/>
            </p:custDataLst>
          </p:nvPr>
        </p:nvSpPr>
        <p:spPr>
          <a:xfrm>
            <a:off x="8539702" y="2597150"/>
            <a:ext cx="1647825" cy="16494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600" noProof="1">
              <a:solidFill>
                <a:schemeClr val="accent1"/>
              </a:solidFill>
              <a:cs typeface="+mn-ea"/>
              <a:sym typeface="+mn-lt"/>
            </a:endParaRPr>
          </a:p>
        </p:txBody>
      </p:sp>
      <p:sp>
        <p:nvSpPr>
          <p:cNvPr id="12" name="文本框 13">
            <a:extLst>
              <a:ext uri="{FF2B5EF4-FFF2-40B4-BE49-F238E27FC236}">
                <a16:creationId xmlns:a16="http://schemas.microsoft.com/office/drawing/2014/main" id="{E2D0B87F-AE8E-D674-96F3-EF403BBA5DE1}"/>
              </a:ext>
            </a:extLst>
          </p:cNvPr>
          <p:cNvSpPr txBox="1">
            <a:spLocks noChangeArrowheads="1"/>
          </p:cNvSpPr>
          <p:nvPr/>
        </p:nvSpPr>
        <p:spPr bwMode="auto">
          <a:xfrm>
            <a:off x="1353089" y="4897437"/>
            <a:ext cx="2286000"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en-US" altLang="zh-CN" sz="1600" dirty="0">
                <a:solidFill>
                  <a:srgbClr val="595959"/>
                </a:solidFill>
                <a:sym typeface="Arial" panose="020B0604020202020204" pitchFamily="34" charset="0"/>
              </a:rPr>
              <a:t> Estimation of the mean of a multivariate normal</a:t>
            </a:r>
            <a:r>
              <a:rPr lang="zh-CN" altLang="en-US" sz="1600" dirty="0">
                <a:solidFill>
                  <a:srgbClr val="595959"/>
                </a:solidFill>
                <a:sym typeface="Arial" panose="020B0604020202020204" pitchFamily="34" charset="0"/>
              </a:rPr>
              <a:t> </a:t>
            </a:r>
            <a:r>
              <a:rPr lang="en-US" altLang="zh-CN" sz="1600" dirty="0">
                <a:solidFill>
                  <a:srgbClr val="595959"/>
                </a:solidFill>
                <a:sym typeface="Arial" panose="020B0604020202020204" pitchFamily="34" charset="0"/>
              </a:rPr>
              <a:t>distribution. </a:t>
            </a:r>
            <a:endParaRPr lang="zh-CN" altLang="en-US" sz="1600" dirty="0">
              <a:solidFill>
                <a:srgbClr val="595959"/>
              </a:solidFill>
              <a:sym typeface="Arial" panose="020B0604020202020204" pitchFamily="34" charset="0"/>
            </a:endParaRPr>
          </a:p>
        </p:txBody>
      </p:sp>
      <p:sp>
        <p:nvSpPr>
          <p:cNvPr id="13" name="矩形 14">
            <a:extLst>
              <a:ext uri="{FF2B5EF4-FFF2-40B4-BE49-F238E27FC236}">
                <a16:creationId xmlns:a16="http://schemas.microsoft.com/office/drawing/2014/main" id="{1A708420-9162-2F88-2B16-D9B819A73228}"/>
              </a:ext>
            </a:extLst>
          </p:cNvPr>
          <p:cNvSpPr>
            <a:spLocks noChangeArrowheads="1"/>
          </p:cNvSpPr>
          <p:nvPr/>
        </p:nvSpPr>
        <p:spPr bwMode="auto">
          <a:xfrm>
            <a:off x="1576614" y="4497387"/>
            <a:ext cx="18373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rgbClr val="4B649F"/>
                </a:solidFill>
                <a:sym typeface="Arial" panose="020B0604020202020204" pitchFamily="34" charset="0"/>
              </a:rPr>
              <a:t>Charles, 1988</a:t>
            </a:r>
            <a:endParaRPr lang="zh-CN" altLang="en-US" sz="2000" dirty="0">
              <a:solidFill>
                <a:srgbClr val="4B649F"/>
              </a:solidFill>
              <a:sym typeface="Arial" panose="020B0604020202020204" pitchFamily="34" charset="0"/>
            </a:endParaRPr>
          </a:p>
        </p:txBody>
      </p:sp>
      <p:sp>
        <p:nvSpPr>
          <p:cNvPr id="14" name="文本框 15">
            <a:extLst>
              <a:ext uri="{FF2B5EF4-FFF2-40B4-BE49-F238E27FC236}">
                <a16:creationId xmlns:a16="http://schemas.microsoft.com/office/drawing/2014/main" id="{3FD75A97-A34A-2BAA-D775-7AC3357FAC78}"/>
              </a:ext>
            </a:extLst>
          </p:cNvPr>
          <p:cNvSpPr txBox="1">
            <a:spLocks noChangeArrowheads="1"/>
          </p:cNvSpPr>
          <p:nvPr/>
        </p:nvSpPr>
        <p:spPr bwMode="auto">
          <a:xfrm>
            <a:off x="3754977" y="4897437"/>
            <a:ext cx="2286000"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indent="-342900" algn="ctr" eaLnBrk="1" hangingPunct="1">
              <a:lnSpc>
                <a:spcPct val="150000"/>
              </a:lnSpc>
              <a:buAutoNum type="arabicPeriod"/>
            </a:pPr>
            <a:r>
              <a:rPr lang="en-US" altLang="zh-CN" sz="1600" dirty="0">
                <a:solidFill>
                  <a:srgbClr val="595959"/>
                </a:solidFill>
                <a:sym typeface="Arial" panose="020B0604020202020204" pitchFamily="34" charset="0"/>
              </a:rPr>
              <a:t>HSIC</a:t>
            </a:r>
          </a:p>
          <a:p>
            <a:pPr marL="342900" indent="-342900" algn="ctr" eaLnBrk="1" hangingPunct="1">
              <a:lnSpc>
                <a:spcPct val="150000"/>
              </a:lnSpc>
              <a:buAutoNum type="arabicPeriod"/>
            </a:pPr>
            <a:r>
              <a:rPr lang="en-US" altLang="zh-CN" sz="1600" dirty="0">
                <a:solidFill>
                  <a:srgbClr val="595959"/>
                </a:solidFill>
                <a:sym typeface="Arial" panose="020B0604020202020204" pitchFamily="34" charset="0"/>
              </a:rPr>
              <a:t>BP-free algo.</a:t>
            </a:r>
          </a:p>
          <a:p>
            <a:pPr marL="342900" indent="-342900" algn="ctr" eaLnBrk="1" hangingPunct="1">
              <a:lnSpc>
                <a:spcPct val="150000"/>
              </a:lnSpc>
              <a:buAutoNum type="arabicPeriod"/>
            </a:pPr>
            <a:r>
              <a:rPr lang="en-US" altLang="zh-CN" sz="1600" dirty="0">
                <a:solidFill>
                  <a:srgbClr val="595959"/>
                </a:solidFill>
                <a:sym typeface="Arial" panose="020B0604020202020204" pitchFamily="34" charset="0"/>
              </a:rPr>
              <a:t>…</a:t>
            </a:r>
            <a:endParaRPr lang="zh-CN" altLang="en-US" sz="1600" dirty="0">
              <a:solidFill>
                <a:srgbClr val="595959"/>
              </a:solidFill>
              <a:sym typeface="Arial" panose="020B0604020202020204" pitchFamily="34" charset="0"/>
            </a:endParaRPr>
          </a:p>
        </p:txBody>
      </p:sp>
      <p:sp>
        <p:nvSpPr>
          <p:cNvPr id="15" name="矩形 16">
            <a:extLst>
              <a:ext uri="{FF2B5EF4-FFF2-40B4-BE49-F238E27FC236}">
                <a16:creationId xmlns:a16="http://schemas.microsoft.com/office/drawing/2014/main" id="{8FC07ED1-201F-B0FB-1DAB-0C8E5A3D7299}"/>
              </a:ext>
            </a:extLst>
          </p:cNvPr>
          <p:cNvSpPr>
            <a:spLocks noChangeArrowheads="1"/>
          </p:cNvSpPr>
          <p:nvPr/>
        </p:nvSpPr>
        <p:spPr bwMode="auto">
          <a:xfrm>
            <a:off x="3886332" y="4497387"/>
            <a:ext cx="20217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rgbClr val="7DB1CD"/>
                </a:solidFill>
                <a:sym typeface="Arial" panose="020B0604020202020204" pitchFamily="34" charset="0"/>
              </a:rPr>
              <a:t>Zero-order opt.</a:t>
            </a:r>
            <a:endParaRPr lang="zh-CN" altLang="en-US" sz="2000" dirty="0">
              <a:solidFill>
                <a:srgbClr val="7DB1CD"/>
              </a:solidFill>
              <a:sym typeface="Arial" panose="020B0604020202020204" pitchFamily="34" charset="0"/>
            </a:endParaRPr>
          </a:p>
        </p:txBody>
      </p:sp>
      <p:sp>
        <p:nvSpPr>
          <p:cNvPr id="16" name="文本框 17">
            <a:extLst>
              <a:ext uri="{FF2B5EF4-FFF2-40B4-BE49-F238E27FC236}">
                <a16:creationId xmlns:a16="http://schemas.microsoft.com/office/drawing/2014/main" id="{F4EC7EAE-0198-5450-6E64-C3C167D46852}"/>
              </a:ext>
            </a:extLst>
          </p:cNvPr>
          <p:cNvSpPr txBox="1">
            <a:spLocks noChangeArrowheads="1"/>
          </p:cNvSpPr>
          <p:nvPr/>
        </p:nvSpPr>
        <p:spPr bwMode="auto">
          <a:xfrm>
            <a:off x="5933822" y="4918587"/>
            <a:ext cx="2498725"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en-US" altLang="zh-CN" sz="1600" dirty="0">
                <a:solidFill>
                  <a:srgbClr val="595959"/>
                </a:solidFill>
                <a:sym typeface="Arial" panose="020B0604020202020204" pitchFamily="34" charset="0"/>
              </a:rPr>
              <a:t>The Forward-Forward Algorithm: Some Preliminary Investigations</a:t>
            </a:r>
            <a:endParaRPr lang="zh-CN" altLang="en-US" sz="1600" dirty="0">
              <a:solidFill>
                <a:srgbClr val="595959"/>
              </a:solidFill>
              <a:sym typeface="Arial" panose="020B0604020202020204" pitchFamily="34" charset="0"/>
            </a:endParaRPr>
          </a:p>
        </p:txBody>
      </p:sp>
      <p:sp>
        <p:nvSpPr>
          <p:cNvPr id="17" name="矩形 18">
            <a:extLst>
              <a:ext uri="{FF2B5EF4-FFF2-40B4-BE49-F238E27FC236}">
                <a16:creationId xmlns:a16="http://schemas.microsoft.com/office/drawing/2014/main" id="{6584E336-760F-8A46-0E78-8EF1EC6B79D0}"/>
              </a:ext>
            </a:extLst>
          </p:cNvPr>
          <p:cNvSpPr>
            <a:spLocks noChangeArrowheads="1"/>
          </p:cNvSpPr>
          <p:nvPr/>
        </p:nvSpPr>
        <p:spPr bwMode="auto">
          <a:xfrm>
            <a:off x="6328624" y="4497387"/>
            <a:ext cx="17091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rgbClr val="5E80B0"/>
                </a:solidFill>
                <a:sym typeface="Arial" panose="020B0604020202020204" pitchFamily="34" charset="0"/>
              </a:rPr>
              <a:t>Hinton, 2022</a:t>
            </a:r>
            <a:endParaRPr lang="zh-CN" altLang="en-US" sz="2000" dirty="0">
              <a:solidFill>
                <a:srgbClr val="5E80B0"/>
              </a:solidFill>
              <a:sym typeface="Arial" panose="020B0604020202020204" pitchFamily="34" charset="0"/>
            </a:endParaRPr>
          </a:p>
        </p:txBody>
      </p:sp>
      <p:sp>
        <p:nvSpPr>
          <p:cNvPr id="18" name="文本框 19">
            <a:extLst>
              <a:ext uri="{FF2B5EF4-FFF2-40B4-BE49-F238E27FC236}">
                <a16:creationId xmlns:a16="http://schemas.microsoft.com/office/drawing/2014/main" id="{7BD34664-8F3D-B6A8-DF83-2067C8F6CFD9}"/>
              </a:ext>
            </a:extLst>
          </p:cNvPr>
          <p:cNvSpPr txBox="1">
            <a:spLocks noChangeArrowheads="1"/>
          </p:cNvSpPr>
          <p:nvPr/>
        </p:nvSpPr>
        <p:spPr bwMode="auto">
          <a:xfrm>
            <a:off x="8350789" y="4897437"/>
            <a:ext cx="2286000"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indent="-342900" algn="ctr" eaLnBrk="1" hangingPunct="1">
              <a:lnSpc>
                <a:spcPct val="150000"/>
              </a:lnSpc>
              <a:buAutoNum type="arabicPeriod"/>
            </a:pPr>
            <a:r>
              <a:rPr lang="en-US" altLang="zh-CN" sz="1600" dirty="0">
                <a:solidFill>
                  <a:srgbClr val="595959"/>
                </a:solidFill>
                <a:sym typeface="Arial" panose="020B0604020202020204" pitchFamily="34" charset="0"/>
              </a:rPr>
              <a:t>Forward gradient</a:t>
            </a:r>
          </a:p>
          <a:p>
            <a:pPr marL="342900" indent="-342900" algn="ctr" eaLnBrk="1" hangingPunct="1">
              <a:lnSpc>
                <a:spcPct val="150000"/>
              </a:lnSpc>
              <a:buAutoNum type="arabicPeriod"/>
            </a:pPr>
            <a:r>
              <a:rPr lang="en-US" altLang="zh-CN" sz="1600" dirty="0">
                <a:solidFill>
                  <a:srgbClr val="595959"/>
                </a:solidFill>
                <a:sym typeface="Arial" panose="020B0604020202020204" pitchFamily="34" charset="0"/>
              </a:rPr>
              <a:t>BBT (for LLM)</a:t>
            </a:r>
          </a:p>
          <a:p>
            <a:pPr marL="342900" indent="-342900" algn="ctr" eaLnBrk="1" hangingPunct="1">
              <a:lnSpc>
                <a:spcPct val="150000"/>
              </a:lnSpc>
              <a:buAutoNum type="arabicPeriod"/>
            </a:pPr>
            <a:r>
              <a:rPr lang="en-US" altLang="zh-CN" sz="1600" dirty="0">
                <a:solidFill>
                  <a:srgbClr val="595959"/>
                </a:solidFill>
                <a:sym typeface="Arial" panose="020B0604020202020204" pitchFamily="34" charset="0"/>
              </a:rPr>
              <a:t>Preprint (for FL)</a:t>
            </a:r>
            <a:endParaRPr lang="zh-CN" altLang="en-US" sz="1600" dirty="0">
              <a:solidFill>
                <a:srgbClr val="595959"/>
              </a:solidFill>
              <a:sym typeface="Arial" panose="020B0604020202020204" pitchFamily="34" charset="0"/>
            </a:endParaRPr>
          </a:p>
        </p:txBody>
      </p:sp>
      <p:sp>
        <p:nvSpPr>
          <p:cNvPr id="19" name="矩形 18">
            <a:extLst>
              <a:ext uri="{FF2B5EF4-FFF2-40B4-BE49-F238E27FC236}">
                <a16:creationId xmlns:a16="http://schemas.microsoft.com/office/drawing/2014/main" id="{0F3AE93D-8337-783B-1789-D55976A7E94D}"/>
              </a:ext>
            </a:extLst>
          </p:cNvPr>
          <p:cNvSpPr/>
          <p:nvPr/>
        </p:nvSpPr>
        <p:spPr>
          <a:xfrm>
            <a:off x="8376334" y="4497387"/>
            <a:ext cx="2236510" cy="400110"/>
          </a:xfrm>
          <a:prstGeom prst="rect">
            <a:avLst/>
          </a:prstGeom>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noProof="1">
                <a:solidFill>
                  <a:srgbClr val="4E67C8"/>
                </a:solidFill>
                <a:sym typeface="+mn-lt"/>
              </a:rPr>
              <a:t>Concurrent work</a:t>
            </a:r>
            <a:endParaRPr lang="zh-CN" altLang="en-US" sz="2000" noProof="1">
              <a:solidFill>
                <a:srgbClr val="4E67C8"/>
              </a:solidFill>
              <a:sym typeface="+mn-lt"/>
            </a:endParaRPr>
          </a:p>
        </p:txBody>
      </p:sp>
      <p:pic>
        <p:nvPicPr>
          <p:cNvPr id="20" name="Picture 2" descr="charles m stein. 的图像结果">
            <a:extLst>
              <a:ext uri="{FF2B5EF4-FFF2-40B4-BE49-F238E27FC236}">
                <a16:creationId xmlns:a16="http://schemas.microsoft.com/office/drawing/2014/main" id="{3BA8B39D-9CD1-428D-AA7D-D45887185B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5954" y="2633139"/>
            <a:ext cx="1420432" cy="15685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4" descr="hinton 的图像结果">
            <a:extLst>
              <a:ext uri="{FF2B5EF4-FFF2-40B4-BE49-F238E27FC236}">
                <a16:creationId xmlns:a16="http://schemas.microsoft.com/office/drawing/2014/main" id="{EDFC4C9F-F817-BA2C-DB82-58C3D33462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6782" y="2574316"/>
            <a:ext cx="1367711" cy="16862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10" descr="Princeton University logo 的图像结果">
            <a:extLst>
              <a:ext uri="{FF2B5EF4-FFF2-40B4-BE49-F238E27FC236}">
                <a16:creationId xmlns:a16="http://schemas.microsoft.com/office/drawing/2014/main" id="{D15B682A-3521-A1B3-CCAC-AA71E320C7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15715" y="2730774"/>
            <a:ext cx="518626" cy="63940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3" name="Picture 12" descr="fudan University logo 的图像结果">
            <a:extLst>
              <a:ext uri="{FF2B5EF4-FFF2-40B4-BE49-F238E27FC236}">
                <a16:creationId xmlns:a16="http://schemas.microsoft.com/office/drawing/2014/main" id="{43FFB64A-78B3-0237-3E58-C7A27E7858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34834" y="2911878"/>
            <a:ext cx="618089" cy="63940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4" name="Picture 14" descr="arxiv logo 的图像结果">
            <a:extLst>
              <a:ext uri="{FF2B5EF4-FFF2-40B4-BE49-F238E27FC236}">
                <a16:creationId xmlns:a16="http://schemas.microsoft.com/office/drawing/2014/main" id="{4F96A00D-4D04-2207-C8F7-930B5E235C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53854" y="3488533"/>
            <a:ext cx="575873" cy="58896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5" name="Picture 18" descr="theory logo 的图像结果">
            <a:extLst>
              <a:ext uri="{FF2B5EF4-FFF2-40B4-BE49-F238E27FC236}">
                <a16:creationId xmlns:a16="http://schemas.microsoft.com/office/drawing/2014/main" id="{227C3684-1947-BCE7-2DF7-F39A066349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9596" y="2945655"/>
            <a:ext cx="1115075" cy="8490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26" name="组合 25">
            <a:extLst>
              <a:ext uri="{FF2B5EF4-FFF2-40B4-BE49-F238E27FC236}">
                <a16:creationId xmlns:a16="http://schemas.microsoft.com/office/drawing/2014/main" id="{F4653FFD-0D52-1844-95CD-D035B1EF8E15}"/>
              </a:ext>
            </a:extLst>
          </p:cNvPr>
          <p:cNvGrpSpPr/>
          <p:nvPr/>
        </p:nvGrpSpPr>
        <p:grpSpPr>
          <a:xfrm>
            <a:off x="3346386" y="1467095"/>
            <a:ext cx="3254978" cy="994604"/>
            <a:chOff x="3346386" y="1467095"/>
            <a:chExt cx="3254978" cy="994604"/>
          </a:xfrm>
        </p:grpSpPr>
        <p:pic>
          <p:nvPicPr>
            <p:cNvPr id="27" name="Picture 20" descr="世外桃源 的图像结果">
              <a:extLst>
                <a:ext uri="{FF2B5EF4-FFF2-40B4-BE49-F238E27FC236}">
                  <a16:creationId xmlns:a16="http://schemas.microsoft.com/office/drawing/2014/main" id="{3266EE60-3C32-E87C-6365-92D967869B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6386" y="1467095"/>
              <a:ext cx="3254978" cy="994604"/>
            </a:xfrm>
            <a:prstGeom prst="round2DiagRect">
              <a:avLst>
                <a:gd name="adj1" fmla="val 16667"/>
                <a:gd name="adj2" fmla="val 10445"/>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8" name="圆角矩形 27">
              <a:extLst>
                <a:ext uri="{FF2B5EF4-FFF2-40B4-BE49-F238E27FC236}">
                  <a16:creationId xmlns:a16="http://schemas.microsoft.com/office/drawing/2014/main" id="{49ECC1DE-A3F7-A890-A973-FC569F3FA99D}"/>
                </a:ext>
              </a:extLst>
            </p:cNvPr>
            <p:cNvSpPr/>
            <p:nvPr/>
          </p:nvSpPr>
          <p:spPr>
            <a:xfrm>
              <a:off x="3962888" y="1699419"/>
              <a:ext cx="2058678" cy="410369"/>
            </a:xfrm>
            <a:prstGeom prst="roundRect">
              <a:avLst/>
            </a:prstGeom>
            <a:solidFill>
              <a:srgbClr val="C00000"/>
            </a:solidFill>
            <a:effectLst/>
            <a:scene3d>
              <a:camera prst="perspectiveBelow"/>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1200" b="1" dirty="0">
                  <a:solidFill>
                    <a:schemeClr val="bg1"/>
                  </a:solidFill>
                </a:rPr>
                <a:t>BP-based Deep learning</a:t>
              </a:r>
              <a:endParaRPr kumimoji="1" lang="zh-CN" altLang="en-US" sz="1200" b="1" dirty="0">
                <a:solidFill>
                  <a:schemeClr val="bg1"/>
                </a:solidFill>
              </a:endParaRPr>
            </a:p>
          </p:txBody>
        </p:sp>
      </p:grpSp>
      <p:sp>
        <p:nvSpPr>
          <p:cNvPr id="29" name="灯片编号占位符 28">
            <a:extLst>
              <a:ext uri="{FF2B5EF4-FFF2-40B4-BE49-F238E27FC236}">
                <a16:creationId xmlns:a16="http://schemas.microsoft.com/office/drawing/2014/main" id="{63BD49F9-D19B-2F59-59E5-D5D1C6DC7063}"/>
              </a:ext>
            </a:extLst>
          </p:cNvPr>
          <p:cNvSpPr>
            <a:spLocks noGrp="1"/>
          </p:cNvSpPr>
          <p:nvPr>
            <p:ph type="sldNum" sz="quarter" idx="12"/>
          </p:nvPr>
        </p:nvSpPr>
        <p:spPr/>
        <p:txBody>
          <a:bodyPr/>
          <a:lstStyle/>
          <a:p>
            <a:fld id="{15F5CA48-F8C7-3741-BE43-81360A98132B}" type="slidenum">
              <a:rPr kumimoji="1" lang="zh-CN" altLang="en-US" smtClean="0"/>
              <a:pPr/>
              <a:t>6</a:t>
            </a:fld>
            <a:r>
              <a:rPr kumimoji="1" lang="en-US" altLang="zh-CN"/>
              <a:t>/24</a:t>
            </a:r>
            <a:endParaRPr kumimoji="1" lang="zh-CN" altLang="en-US" dirty="0"/>
          </a:p>
        </p:txBody>
      </p:sp>
    </p:spTree>
    <p:extLst>
      <p:ext uri="{BB962C8B-B14F-4D97-AF65-F5344CB8AC3E}">
        <p14:creationId xmlns:p14="http://schemas.microsoft.com/office/powerpoint/2010/main" val="39989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6EDF7C85-7890-8ABF-46A7-E8C3F9E8A223}"/>
              </a:ext>
            </a:extLst>
          </p:cNvPr>
          <p:cNvPicPr>
            <a:picLocks noChangeAspect="1"/>
          </p:cNvPicPr>
          <p:nvPr/>
        </p:nvPicPr>
        <p:blipFill rotWithShape="1">
          <a:blip r:embed="rId3"/>
          <a:srcRect t="4222" b="25363"/>
          <a:stretch/>
        </p:blipFill>
        <p:spPr>
          <a:xfrm>
            <a:off x="618114" y="1495989"/>
            <a:ext cx="4775200" cy="2880576"/>
          </a:xfrm>
          <a:prstGeom prst="rect">
            <a:avLst/>
          </a:prstGeom>
        </p:spPr>
      </p:pic>
      <p:sp>
        <p:nvSpPr>
          <p:cNvPr id="2" name="日期占位符 1">
            <a:extLst>
              <a:ext uri="{FF2B5EF4-FFF2-40B4-BE49-F238E27FC236}">
                <a16:creationId xmlns:a16="http://schemas.microsoft.com/office/drawing/2014/main" id="{FB5340AD-0ADE-4CB1-1CFE-D95AD0D74322}"/>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E2AE360D-E851-DDFC-813B-FAE30E5437D8}"/>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78509B4E-8CE7-C42B-02AD-BB35803AC0E8}"/>
              </a:ext>
            </a:extLst>
          </p:cNvPr>
          <p:cNvSpPr>
            <a:spLocks noGrp="1"/>
          </p:cNvSpPr>
          <p:nvPr>
            <p:ph type="title"/>
          </p:nvPr>
        </p:nvSpPr>
        <p:spPr/>
        <p:txBody>
          <a:bodyPr/>
          <a:lstStyle/>
          <a:p>
            <a:r>
              <a:rPr kumimoji="1" lang="en-US" altLang="zh-CN" dirty="0"/>
              <a:t>Design: Forward Gradient</a:t>
            </a:r>
            <a:endParaRPr kumimoji="1" lang="zh-CN" altLang="en-US" dirty="0"/>
          </a:p>
        </p:txBody>
      </p:sp>
      <p:pic>
        <p:nvPicPr>
          <p:cNvPr id="21" name="图片 20">
            <a:extLst>
              <a:ext uri="{FF2B5EF4-FFF2-40B4-BE49-F238E27FC236}">
                <a16:creationId xmlns:a16="http://schemas.microsoft.com/office/drawing/2014/main" id="{49638D00-1322-E8C8-931B-38BAC1F399A4}"/>
              </a:ext>
            </a:extLst>
          </p:cNvPr>
          <p:cNvPicPr>
            <a:picLocks noChangeAspect="1"/>
          </p:cNvPicPr>
          <p:nvPr/>
        </p:nvPicPr>
        <p:blipFill>
          <a:blip r:embed="rId4"/>
          <a:stretch>
            <a:fillRect/>
          </a:stretch>
        </p:blipFill>
        <p:spPr>
          <a:xfrm>
            <a:off x="6740346" y="2888777"/>
            <a:ext cx="3314700" cy="393700"/>
          </a:xfrm>
          <a:prstGeom prst="rect">
            <a:avLst/>
          </a:prstGeom>
        </p:spPr>
      </p:pic>
      <p:sp>
        <p:nvSpPr>
          <p:cNvPr id="22" name="文本占位符 2">
            <a:extLst>
              <a:ext uri="{FF2B5EF4-FFF2-40B4-BE49-F238E27FC236}">
                <a16:creationId xmlns:a16="http://schemas.microsoft.com/office/drawing/2014/main" id="{C68BC929-A7C0-2587-C08A-FE560D90CE53}"/>
              </a:ext>
            </a:extLst>
          </p:cNvPr>
          <p:cNvSpPr txBox="1">
            <a:spLocks/>
          </p:cNvSpPr>
          <p:nvPr/>
        </p:nvSpPr>
        <p:spPr>
          <a:xfrm>
            <a:off x="524058" y="5473614"/>
            <a:ext cx="11329278" cy="736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Forward gradient: unbiased estimation of BP-based gradient</a:t>
            </a:r>
            <a:endParaRPr kumimoji="1" lang="zh-CN" altLang="en-US" dirty="0"/>
          </a:p>
        </p:txBody>
      </p:sp>
      <p:pic>
        <p:nvPicPr>
          <p:cNvPr id="23" name="图片 22">
            <a:extLst>
              <a:ext uri="{FF2B5EF4-FFF2-40B4-BE49-F238E27FC236}">
                <a16:creationId xmlns:a16="http://schemas.microsoft.com/office/drawing/2014/main" id="{71E2A0CE-3455-A924-807C-BCC7BD7898BF}"/>
              </a:ext>
            </a:extLst>
          </p:cNvPr>
          <p:cNvPicPr>
            <a:picLocks noChangeAspect="1"/>
          </p:cNvPicPr>
          <p:nvPr/>
        </p:nvPicPr>
        <p:blipFill>
          <a:blip r:embed="rId5"/>
          <a:stretch>
            <a:fillRect/>
          </a:stretch>
        </p:blipFill>
        <p:spPr>
          <a:xfrm>
            <a:off x="6600646" y="2009955"/>
            <a:ext cx="3594100" cy="736600"/>
          </a:xfrm>
          <a:prstGeom prst="rect">
            <a:avLst/>
          </a:prstGeom>
        </p:spPr>
      </p:pic>
      <p:grpSp>
        <p:nvGrpSpPr>
          <p:cNvPr id="25" name="组合 24">
            <a:extLst>
              <a:ext uri="{FF2B5EF4-FFF2-40B4-BE49-F238E27FC236}">
                <a16:creationId xmlns:a16="http://schemas.microsoft.com/office/drawing/2014/main" id="{2986E31D-993C-8AF3-ED5F-45899D01763F}"/>
              </a:ext>
            </a:extLst>
          </p:cNvPr>
          <p:cNvGrpSpPr/>
          <p:nvPr/>
        </p:nvGrpSpPr>
        <p:grpSpPr>
          <a:xfrm>
            <a:off x="2555746" y="2884459"/>
            <a:ext cx="12102934" cy="1857659"/>
            <a:chOff x="2555746" y="2884459"/>
            <a:chExt cx="12102934" cy="1857659"/>
          </a:xfrm>
        </p:grpSpPr>
        <p:grpSp>
          <p:nvGrpSpPr>
            <p:cNvPr id="26" name="组合 25">
              <a:extLst>
                <a:ext uri="{FF2B5EF4-FFF2-40B4-BE49-F238E27FC236}">
                  <a16:creationId xmlns:a16="http://schemas.microsoft.com/office/drawing/2014/main" id="{D74832FE-2532-7CF7-739D-BF00A7578B62}"/>
                </a:ext>
              </a:extLst>
            </p:cNvPr>
            <p:cNvGrpSpPr/>
            <p:nvPr/>
          </p:nvGrpSpPr>
          <p:grpSpPr>
            <a:xfrm>
              <a:off x="2555746" y="2884459"/>
              <a:ext cx="6972302" cy="1089081"/>
              <a:chOff x="2555746" y="2884459"/>
              <a:chExt cx="6972302" cy="1089081"/>
            </a:xfrm>
          </p:grpSpPr>
          <p:sp>
            <p:nvSpPr>
              <p:cNvPr id="29" name="矩形 28">
                <a:extLst>
                  <a:ext uri="{FF2B5EF4-FFF2-40B4-BE49-F238E27FC236}">
                    <a16:creationId xmlns:a16="http://schemas.microsoft.com/office/drawing/2014/main" id="{341F984E-924B-F6B2-58C5-1E9C51C899A1}"/>
                  </a:ext>
                </a:extLst>
              </p:cNvPr>
              <p:cNvSpPr/>
              <p:nvPr/>
            </p:nvSpPr>
            <p:spPr>
              <a:xfrm>
                <a:off x="8915399" y="2942773"/>
                <a:ext cx="612649" cy="339703"/>
              </a:xfrm>
              <a:prstGeom prst="rect">
                <a:avLst/>
              </a:prstGeom>
              <a:solidFill>
                <a:srgbClr val="FF0000">
                  <a:alpha val="3683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任意形状 29">
                <a:extLst>
                  <a:ext uri="{FF2B5EF4-FFF2-40B4-BE49-F238E27FC236}">
                    <a16:creationId xmlns:a16="http://schemas.microsoft.com/office/drawing/2014/main" id="{491465CE-3BA1-121E-53F1-3DCF049CDE9A}"/>
                  </a:ext>
                </a:extLst>
              </p:cNvPr>
              <p:cNvSpPr/>
              <p:nvPr/>
            </p:nvSpPr>
            <p:spPr>
              <a:xfrm>
                <a:off x="2555746" y="2884459"/>
                <a:ext cx="6729984" cy="1089081"/>
              </a:xfrm>
              <a:custGeom>
                <a:avLst/>
                <a:gdLst>
                  <a:gd name="connsiteX0" fmla="*/ 0 w 6729984"/>
                  <a:gd name="connsiteY0" fmla="*/ 0 h 1089081"/>
                  <a:gd name="connsiteX1" fmla="*/ 4791456 w 6729984"/>
                  <a:gd name="connsiteY1" fmla="*/ 1078992 h 1089081"/>
                  <a:gd name="connsiteX2" fmla="*/ 6729984 w 6729984"/>
                  <a:gd name="connsiteY2" fmla="*/ 448056 h 1089081"/>
                </a:gdLst>
                <a:ahLst/>
                <a:cxnLst>
                  <a:cxn ang="0">
                    <a:pos x="connsiteX0" y="connsiteY0"/>
                  </a:cxn>
                  <a:cxn ang="0">
                    <a:pos x="connsiteX1" y="connsiteY1"/>
                  </a:cxn>
                  <a:cxn ang="0">
                    <a:pos x="connsiteX2" y="connsiteY2"/>
                  </a:cxn>
                </a:cxnLst>
                <a:rect l="l" t="t" r="r" b="b"/>
                <a:pathLst>
                  <a:path w="6729984" h="1089081">
                    <a:moveTo>
                      <a:pt x="0" y="0"/>
                    </a:moveTo>
                    <a:cubicBezTo>
                      <a:pt x="1834896" y="502158"/>
                      <a:pt x="3669792" y="1004316"/>
                      <a:pt x="4791456" y="1078992"/>
                    </a:cubicBezTo>
                    <a:cubicBezTo>
                      <a:pt x="5913120" y="1153668"/>
                      <a:pt x="6321552" y="800862"/>
                      <a:pt x="6729984" y="448056"/>
                    </a:cubicBezTo>
                  </a:path>
                </a:pathLst>
              </a:custGeom>
              <a:noFill/>
              <a:ln>
                <a:solidFill>
                  <a:srgbClr val="FF0000"/>
                </a:solidFill>
                <a:prstDash val="sysDash"/>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文本框 26">
              <a:extLst>
                <a:ext uri="{FF2B5EF4-FFF2-40B4-BE49-F238E27FC236}">
                  <a16:creationId xmlns:a16="http://schemas.microsoft.com/office/drawing/2014/main" id="{7157A590-C58D-485A-A7C3-304FEFE774CD}"/>
                </a:ext>
              </a:extLst>
            </p:cNvPr>
            <p:cNvSpPr txBox="1"/>
            <p:nvPr/>
          </p:nvSpPr>
          <p:spPr bwMode="auto">
            <a:xfrm>
              <a:off x="8231205" y="3818134"/>
              <a:ext cx="2933816" cy="465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eaLnBrk="1" hangingPunct="1">
                <a:lnSpc>
                  <a:spcPct val="150000"/>
                </a:lnSpc>
              </a:pPr>
              <a:r>
                <a:rPr kumimoji="1" lang="en-US" altLang="zh-CN" b="1" dirty="0"/>
                <a:t>True (BP-based) gradients</a:t>
              </a:r>
              <a:endParaRPr kumimoji="1" lang="zh-CN" altLang="en-US" b="1"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99EEA02-5BCA-A1FF-14C6-5D607FA4015C}"/>
                    </a:ext>
                  </a:extLst>
                </p:cNvPr>
                <p:cNvSpPr txBox="1"/>
                <p:nvPr/>
              </p:nvSpPr>
              <p:spPr bwMode="auto">
                <a:xfrm>
                  <a:off x="8559538" y="4410552"/>
                  <a:ext cx="6099142" cy="3315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ts val="1200"/>
                    </a:lnSpc>
                    <a:spcAft>
                      <a:spcPts val="1200"/>
                    </a:spcAft>
                  </a:pPr>
                  <a14:m>
                    <m:oMath xmlns:m="http://schemas.openxmlformats.org/officeDocument/2006/math">
                      <m:r>
                        <m:rPr>
                          <m:sty m:val="p"/>
                        </m:rPr>
                        <a:rPr lang="en-US" altLang="zh-CN" sz="18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𝜽</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den>
                              </m:f>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den>
                              </m:f>
                            </m:e>
                          </m:d>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a:t>
                  </a: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77B43EB-4EE4-4D42-AE6E-C3AC6FCD96D8}"/>
                    </a:ext>
                  </a:extLst>
                </p:cNvPr>
                <p:cNvSpPr txBox="1">
                  <a:spLocks noRot="1" noChangeAspect="1" noMove="1" noResize="1" noEditPoints="1" noAdjustHandles="1" noChangeArrowheads="1" noChangeShapeType="1" noTextEdit="1"/>
                </p:cNvSpPr>
                <p:nvPr/>
              </p:nvSpPr>
              <p:spPr bwMode="auto">
                <a:xfrm>
                  <a:off x="8559538" y="4410552"/>
                  <a:ext cx="6099142" cy="331566"/>
                </a:xfrm>
                <a:prstGeom prst="rect">
                  <a:avLst/>
                </a:prstGeom>
                <a:blipFill>
                  <a:blip r:embed="rId6"/>
                  <a:stretch>
                    <a:fillRect t="-592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1" name="组合 30">
            <a:extLst>
              <a:ext uri="{FF2B5EF4-FFF2-40B4-BE49-F238E27FC236}">
                <a16:creationId xmlns:a16="http://schemas.microsoft.com/office/drawing/2014/main" id="{896C0CD1-E4DB-859F-944D-D505CD8A4C75}"/>
              </a:ext>
            </a:extLst>
          </p:cNvPr>
          <p:cNvGrpSpPr/>
          <p:nvPr/>
        </p:nvGrpSpPr>
        <p:grpSpPr>
          <a:xfrm>
            <a:off x="3864990" y="1553713"/>
            <a:ext cx="4694548" cy="1728763"/>
            <a:chOff x="3864990" y="1553713"/>
            <a:chExt cx="4694548" cy="1728763"/>
          </a:xfrm>
        </p:grpSpPr>
        <p:sp>
          <p:nvSpPr>
            <p:cNvPr id="32" name="矩形 31">
              <a:extLst>
                <a:ext uri="{FF2B5EF4-FFF2-40B4-BE49-F238E27FC236}">
                  <a16:creationId xmlns:a16="http://schemas.microsoft.com/office/drawing/2014/main" id="{B1E0FC5B-4AEC-BA88-CCAA-00E89E812360}"/>
                </a:ext>
              </a:extLst>
            </p:cNvPr>
            <p:cNvSpPr/>
            <p:nvPr/>
          </p:nvSpPr>
          <p:spPr>
            <a:xfrm>
              <a:off x="8435536" y="2942773"/>
              <a:ext cx="124002" cy="339703"/>
            </a:xfrm>
            <a:prstGeom prst="rect">
              <a:avLst/>
            </a:prstGeom>
            <a:solidFill>
              <a:schemeClr val="accent4">
                <a:lumMod val="60000"/>
                <a:lumOff val="40000"/>
                <a:alpha val="36838"/>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33" name="组合 32">
              <a:extLst>
                <a:ext uri="{FF2B5EF4-FFF2-40B4-BE49-F238E27FC236}">
                  <a16:creationId xmlns:a16="http://schemas.microsoft.com/office/drawing/2014/main" id="{5A3ADBFC-A900-9CAF-491D-9F72005FAE13}"/>
                </a:ext>
              </a:extLst>
            </p:cNvPr>
            <p:cNvGrpSpPr/>
            <p:nvPr/>
          </p:nvGrpSpPr>
          <p:grpSpPr>
            <a:xfrm>
              <a:off x="3864990" y="1553713"/>
              <a:ext cx="4647414" cy="1340316"/>
              <a:chOff x="3864990" y="1553713"/>
              <a:chExt cx="4647414" cy="1340316"/>
            </a:xfrm>
          </p:grpSpPr>
          <p:sp>
            <p:nvSpPr>
              <p:cNvPr id="34" name="任意形状 33">
                <a:extLst>
                  <a:ext uri="{FF2B5EF4-FFF2-40B4-BE49-F238E27FC236}">
                    <a16:creationId xmlns:a16="http://schemas.microsoft.com/office/drawing/2014/main" id="{E4E00A71-17E8-E2AC-7A37-6F0EF9698506}"/>
                  </a:ext>
                </a:extLst>
              </p:cNvPr>
              <p:cNvSpPr/>
              <p:nvPr/>
            </p:nvSpPr>
            <p:spPr>
              <a:xfrm>
                <a:off x="3864990" y="2028626"/>
                <a:ext cx="4647414" cy="865403"/>
              </a:xfrm>
              <a:custGeom>
                <a:avLst/>
                <a:gdLst>
                  <a:gd name="connsiteX0" fmla="*/ 4647414 w 4647414"/>
                  <a:gd name="connsiteY0" fmla="*/ 865403 h 865403"/>
                  <a:gd name="connsiteX1" fmla="*/ 3648173 w 4647414"/>
                  <a:gd name="connsiteY1" fmla="*/ 54698 h 865403"/>
                  <a:gd name="connsiteX2" fmla="*/ 0 w 4647414"/>
                  <a:gd name="connsiteY2" fmla="*/ 139539 h 865403"/>
                </a:gdLst>
                <a:ahLst/>
                <a:cxnLst>
                  <a:cxn ang="0">
                    <a:pos x="connsiteX0" y="connsiteY0"/>
                  </a:cxn>
                  <a:cxn ang="0">
                    <a:pos x="connsiteX1" y="connsiteY1"/>
                  </a:cxn>
                  <a:cxn ang="0">
                    <a:pos x="connsiteX2" y="connsiteY2"/>
                  </a:cxn>
                </a:cxnLst>
                <a:rect l="l" t="t" r="r" b="b"/>
                <a:pathLst>
                  <a:path w="4647414" h="865403">
                    <a:moveTo>
                      <a:pt x="4647414" y="865403"/>
                    </a:moveTo>
                    <a:cubicBezTo>
                      <a:pt x="4535078" y="520539"/>
                      <a:pt x="4422742" y="175675"/>
                      <a:pt x="3648173" y="54698"/>
                    </a:cubicBezTo>
                    <a:cubicBezTo>
                      <a:pt x="2873604" y="-66279"/>
                      <a:pt x="1436802" y="36630"/>
                      <a:pt x="0" y="139539"/>
                    </a:cubicBezTo>
                  </a:path>
                </a:pathLst>
              </a:custGeom>
              <a:noFill/>
              <a:ln>
                <a:solidFill>
                  <a:schemeClr val="accent4">
                    <a:lumMod val="60000"/>
                    <a:lumOff val="40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2F9CC911-CC2D-232B-5495-66DCA7F082C0}"/>
                  </a:ext>
                </a:extLst>
              </p:cNvPr>
              <p:cNvSpPr txBox="1"/>
              <p:nvPr/>
            </p:nvSpPr>
            <p:spPr bwMode="auto">
              <a:xfrm>
                <a:off x="6280789" y="1553713"/>
                <a:ext cx="1606530" cy="465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eaLnBrk="1" hangingPunct="1">
                  <a:lnSpc>
                    <a:spcPct val="150000"/>
                  </a:lnSpc>
                </a:pPr>
                <a:r>
                  <a:rPr kumimoji="1" lang="en-US" altLang="zh-CN" b="1" dirty="0"/>
                  <a:t>Perturbations</a:t>
                </a:r>
                <a:endParaRPr kumimoji="1" lang="zh-CN" altLang="en-US" b="1" dirty="0"/>
              </a:p>
            </p:txBody>
          </p:sp>
        </p:grpSp>
      </p:grpSp>
      <p:grpSp>
        <p:nvGrpSpPr>
          <p:cNvPr id="36" name="组合 35">
            <a:extLst>
              <a:ext uri="{FF2B5EF4-FFF2-40B4-BE49-F238E27FC236}">
                <a16:creationId xmlns:a16="http://schemas.microsoft.com/office/drawing/2014/main" id="{B570CCB8-7AB7-84C8-8531-96EB9547F25A}"/>
              </a:ext>
            </a:extLst>
          </p:cNvPr>
          <p:cNvGrpSpPr/>
          <p:nvPr/>
        </p:nvGrpSpPr>
        <p:grpSpPr>
          <a:xfrm>
            <a:off x="3794829" y="2893205"/>
            <a:ext cx="4798243" cy="862478"/>
            <a:chOff x="3789575" y="2884459"/>
            <a:chExt cx="4798243" cy="862478"/>
          </a:xfrm>
        </p:grpSpPr>
        <p:grpSp>
          <p:nvGrpSpPr>
            <p:cNvPr id="37" name="组合 36">
              <a:extLst>
                <a:ext uri="{FF2B5EF4-FFF2-40B4-BE49-F238E27FC236}">
                  <a16:creationId xmlns:a16="http://schemas.microsoft.com/office/drawing/2014/main" id="{59D0A013-0515-56C8-ECBB-560F6FFBC4F8}"/>
                </a:ext>
              </a:extLst>
            </p:cNvPr>
            <p:cNvGrpSpPr/>
            <p:nvPr/>
          </p:nvGrpSpPr>
          <p:grpSpPr>
            <a:xfrm>
              <a:off x="3789575" y="2884459"/>
              <a:ext cx="4798243" cy="565899"/>
              <a:chOff x="3789575" y="2884459"/>
              <a:chExt cx="4798243" cy="565899"/>
            </a:xfrm>
          </p:grpSpPr>
          <p:sp>
            <p:nvSpPr>
              <p:cNvPr id="39" name="矩形 38">
                <a:extLst>
                  <a:ext uri="{FF2B5EF4-FFF2-40B4-BE49-F238E27FC236}">
                    <a16:creationId xmlns:a16="http://schemas.microsoft.com/office/drawing/2014/main" id="{7C8A68EB-140D-6A68-ACE0-D14C0443E75F}"/>
                  </a:ext>
                </a:extLst>
              </p:cNvPr>
              <p:cNvSpPr/>
              <p:nvPr/>
            </p:nvSpPr>
            <p:spPr>
              <a:xfrm>
                <a:off x="7729189" y="2884459"/>
                <a:ext cx="858629" cy="433471"/>
              </a:xfrm>
              <a:prstGeom prst="rect">
                <a:avLst/>
              </a:prstGeom>
              <a:solidFill>
                <a:srgbClr val="7030A0">
                  <a:alpha val="1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任意形状 39">
                <a:extLst>
                  <a:ext uri="{FF2B5EF4-FFF2-40B4-BE49-F238E27FC236}">
                    <a16:creationId xmlns:a16="http://schemas.microsoft.com/office/drawing/2014/main" id="{65E32557-288E-9C29-B944-A66CDD220B91}"/>
                  </a:ext>
                </a:extLst>
              </p:cNvPr>
              <p:cNvSpPr/>
              <p:nvPr/>
            </p:nvSpPr>
            <p:spPr>
              <a:xfrm>
                <a:off x="3789575" y="3026004"/>
                <a:ext cx="4270343" cy="424354"/>
              </a:xfrm>
              <a:custGeom>
                <a:avLst/>
                <a:gdLst>
                  <a:gd name="connsiteX0" fmla="*/ 4270343 w 4270343"/>
                  <a:gd name="connsiteY0" fmla="*/ 320511 h 424354"/>
                  <a:gd name="connsiteX1" fmla="*/ 3129699 w 4270343"/>
                  <a:gd name="connsiteY1" fmla="*/ 405353 h 424354"/>
                  <a:gd name="connsiteX2" fmla="*/ 0 w 4270343"/>
                  <a:gd name="connsiteY2" fmla="*/ 0 h 424354"/>
                </a:gdLst>
                <a:ahLst/>
                <a:cxnLst>
                  <a:cxn ang="0">
                    <a:pos x="connsiteX0" y="connsiteY0"/>
                  </a:cxn>
                  <a:cxn ang="0">
                    <a:pos x="connsiteX1" y="connsiteY1"/>
                  </a:cxn>
                  <a:cxn ang="0">
                    <a:pos x="connsiteX2" y="connsiteY2"/>
                  </a:cxn>
                </a:cxnLst>
                <a:rect l="l" t="t" r="r" b="b"/>
                <a:pathLst>
                  <a:path w="4270343" h="424354">
                    <a:moveTo>
                      <a:pt x="4270343" y="320511"/>
                    </a:moveTo>
                    <a:cubicBezTo>
                      <a:pt x="4055883" y="389641"/>
                      <a:pt x="3841423" y="458772"/>
                      <a:pt x="3129699" y="405353"/>
                    </a:cubicBezTo>
                    <a:cubicBezTo>
                      <a:pt x="2417975" y="351935"/>
                      <a:pt x="1208987" y="175967"/>
                      <a:pt x="0" y="0"/>
                    </a:cubicBezTo>
                  </a:path>
                </a:pathLst>
              </a:custGeom>
              <a:noFill/>
              <a:ln>
                <a:solidFill>
                  <a:srgbClr val="7030A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8" name="文本框 37">
              <a:extLst>
                <a:ext uri="{FF2B5EF4-FFF2-40B4-BE49-F238E27FC236}">
                  <a16:creationId xmlns:a16="http://schemas.microsoft.com/office/drawing/2014/main" id="{C256DEB3-F1F6-8913-1B0D-33BF32E25B70}"/>
                </a:ext>
              </a:extLst>
            </p:cNvPr>
            <p:cNvSpPr txBox="1"/>
            <p:nvPr/>
          </p:nvSpPr>
          <p:spPr bwMode="auto">
            <a:xfrm>
              <a:off x="6453388" y="3281360"/>
              <a:ext cx="2092239" cy="465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eaLnBrk="1" hangingPunct="1">
                <a:lnSpc>
                  <a:spcPct val="150000"/>
                </a:lnSpc>
              </a:pPr>
              <a:r>
                <a:rPr kumimoji="1" lang="en-US" altLang="zh-CN" b="1" dirty="0"/>
                <a:t>Forward gradients</a:t>
              </a:r>
              <a:endParaRPr kumimoji="1" lang="zh-CN" altLang="en-US" b="1" dirty="0"/>
            </a:p>
          </p:txBody>
        </p:sp>
      </p:grpSp>
      <p:sp>
        <p:nvSpPr>
          <p:cNvPr id="41" name="灯片编号占位符 40">
            <a:extLst>
              <a:ext uri="{FF2B5EF4-FFF2-40B4-BE49-F238E27FC236}">
                <a16:creationId xmlns:a16="http://schemas.microsoft.com/office/drawing/2014/main" id="{31B35D0A-3327-1842-3BD5-0B3782567D47}"/>
              </a:ext>
            </a:extLst>
          </p:cNvPr>
          <p:cNvSpPr>
            <a:spLocks noGrp="1"/>
          </p:cNvSpPr>
          <p:nvPr>
            <p:ph type="sldNum" sz="quarter" idx="12"/>
          </p:nvPr>
        </p:nvSpPr>
        <p:spPr/>
        <p:txBody>
          <a:bodyPr/>
          <a:lstStyle/>
          <a:p>
            <a:fld id="{15F5CA48-F8C7-3741-BE43-81360A98132B}" type="slidenum">
              <a:rPr kumimoji="1" lang="zh-CN" altLang="en-US" smtClean="0"/>
              <a:pPr/>
              <a:t>7</a:t>
            </a:fld>
            <a:r>
              <a:rPr kumimoji="1" lang="en-US" altLang="zh-CN"/>
              <a:t>/24</a:t>
            </a:r>
            <a:endParaRPr kumimoji="1" lang="zh-CN" altLang="en-US" dirty="0"/>
          </a:p>
        </p:txBody>
      </p:sp>
      <p:sp>
        <p:nvSpPr>
          <p:cNvPr id="6" name="文本框 5">
            <a:extLst>
              <a:ext uri="{FF2B5EF4-FFF2-40B4-BE49-F238E27FC236}">
                <a16:creationId xmlns:a16="http://schemas.microsoft.com/office/drawing/2014/main" id="{C37EFEDD-2731-8093-7E4B-CD6999A2024D}"/>
              </a:ext>
            </a:extLst>
          </p:cNvPr>
          <p:cNvSpPr txBox="1"/>
          <p:nvPr/>
        </p:nvSpPr>
        <p:spPr>
          <a:xfrm>
            <a:off x="827368" y="4216674"/>
            <a:ext cx="4658840" cy="646331"/>
          </a:xfrm>
          <a:prstGeom prst="rect">
            <a:avLst/>
          </a:prstGeom>
          <a:noFill/>
        </p:spPr>
        <p:txBody>
          <a:bodyPr wrap="square">
            <a:spAutoFit/>
          </a:bodyPr>
          <a:lstStyle/>
          <a:p>
            <a:pPr algn="ctr"/>
            <a:r>
              <a:rPr lang="en-GB" altLang="zh-CN" b="0" i="0" u="none" strike="noStrike" dirty="0" err="1">
                <a:solidFill>
                  <a:schemeClr val="bg2">
                    <a:lumMod val="75000"/>
                  </a:schemeClr>
                </a:solidFill>
                <a:effectLst/>
                <a:latin typeface="Arial" panose="020B0604020202020204" pitchFamily="34" charset="0"/>
              </a:rPr>
              <a:t>Baydin</a:t>
            </a:r>
            <a:r>
              <a:rPr lang="en-GB" altLang="zh-CN" b="0" i="0" u="none" strike="noStrike" dirty="0">
                <a:solidFill>
                  <a:schemeClr val="bg2">
                    <a:lumMod val="75000"/>
                  </a:schemeClr>
                </a:solidFill>
                <a:effectLst/>
                <a:latin typeface="Arial" panose="020B0604020202020204" pitchFamily="34" charset="0"/>
              </a:rPr>
              <a:t> A G, </a:t>
            </a:r>
            <a:r>
              <a:rPr lang="en-GB" altLang="zh-CN" b="0" i="0" u="none" strike="noStrike" dirty="0" err="1">
                <a:solidFill>
                  <a:schemeClr val="bg2">
                    <a:lumMod val="75000"/>
                  </a:schemeClr>
                </a:solidFill>
                <a:effectLst/>
                <a:latin typeface="Arial" panose="020B0604020202020204" pitchFamily="34" charset="0"/>
              </a:rPr>
              <a:t>Pearlmutter</a:t>
            </a:r>
            <a:r>
              <a:rPr lang="en-GB" altLang="zh-CN" b="0" i="0" u="none" strike="noStrike" dirty="0">
                <a:solidFill>
                  <a:schemeClr val="bg2">
                    <a:lumMod val="75000"/>
                  </a:schemeClr>
                </a:solidFill>
                <a:effectLst/>
                <a:latin typeface="Arial" panose="020B0604020202020204" pitchFamily="34" charset="0"/>
              </a:rPr>
              <a:t> B A, Syme D, et al. </a:t>
            </a:r>
          </a:p>
          <a:p>
            <a:pPr algn="ctr"/>
            <a:r>
              <a:rPr lang="en-GB" altLang="zh-CN" b="0" i="0" u="none" strike="noStrike" dirty="0">
                <a:solidFill>
                  <a:schemeClr val="bg2">
                    <a:lumMod val="75000"/>
                  </a:schemeClr>
                </a:solidFill>
                <a:effectLst/>
                <a:latin typeface="Arial" panose="020B0604020202020204" pitchFamily="34" charset="0"/>
              </a:rPr>
              <a:t>Gradients without backpropagation</a:t>
            </a:r>
            <a:endParaRPr lang="zh-CN" altLang="en-US" dirty="0">
              <a:solidFill>
                <a:schemeClr val="bg2">
                  <a:lumMod val="75000"/>
                </a:schemeClr>
              </a:solidFill>
            </a:endParaRPr>
          </a:p>
        </p:txBody>
      </p:sp>
      <p:sp>
        <p:nvSpPr>
          <p:cNvPr id="7" name="矩形 6">
            <a:extLst>
              <a:ext uri="{FF2B5EF4-FFF2-40B4-BE49-F238E27FC236}">
                <a16:creationId xmlns:a16="http://schemas.microsoft.com/office/drawing/2014/main" id="{15EB9779-6368-A074-6910-B6D0DC156B1F}"/>
              </a:ext>
            </a:extLst>
          </p:cNvPr>
          <p:cNvSpPr/>
          <p:nvPr/>
        </p:nvSpPr>
        <p:spPr>
          <a:xfrm>
            <a:off x="6702559" y="2028626"/>
            <a:ext cx="3492188" cy="717929"/>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p>
        </p:txBody>
      </p:sp>
    </p:spTree>
    <p:extLst>
      <p:ext uri="{BB962C8B-B14F-4D97-AF65-F5344CB8AC3E}">
        <p14:creationId xmlns:p14="http://schemas.microsoft.com/office/powerpoint/2010/main" val="328722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912F88-7A55-202E-9840-677650347C82}"/>
              </a:ext>
            </a:extLst>
          </p:cNvPr>
          <p:cNvSpPr>
            <a:spLocks noGrp="1"/>
          </p:cNvSpPr>
          <p:nvPr>
            <p:ph type="dt" sz="half" idx="10"/>
          </p:nvPr>
        </p:nvSpPr>
        <p:spPr/>
        <p:txBody>
          <a:bodyPr/>
          <a:lstStyle/>
          <a:p>
            <a:r>
              <a:rPr kumimoji="1" lang="en-US" altLang="zh-CN"/>
              <a:t>Dongqi Cai, BUPT</a:t>
            </a:r>
            <a:endParaRPr kumimoji="1" lang="zh-CN" altLang="en-US" dirty="0"/>
          </a:p>
        </p:txBody>
      </p:sp>
      <p:sp>
        <p:nvSpPr>
          <p:cNvPr id="3" name="页脚占位符 2">
            <a:extLst>
              <a:ext uri="{FF2B5EF4-FFF2-40B4-BE49-F238E27FC236}">
                <a16:creationId xmlns:a16="http://schemas.microsoft.com/office/drawing/2014/main" id="{E8D94E9C-72B8-8971-C9FC-FE361A8A1865}"/>
              </a:ext>
            </a:extLst>
          </p:cNvPr>
          <p:cNvSpPr>
            <a:spLocks noGrp="1"/>
          </p:cNvSpPr>
          <p:nvPr>
            <p:ph type="ftr" sz="quarter" idx="11"/>
          </p:nvPr>
        </p:nvSpPr>
        <p:spPr/>
        <p:txBody>
          <a:bodyPr/>
          <a:lstStyle/>
          <a:p>
            <a:r>
              <a:rPr kumimoji="1" lang="en-GB" altLang="zh-CN"/>
              <a:t>FwdLLM@USENIX ATC '24</a:t>
            </a:r>
            <a:endParaRPr kumimoji="1" lang="zh-CN" altLang="en-US" dirty="0"/>
          </a:p>
        </p:txBody>
      </p:sp>
      <p:sp>
        <p:nvSpPr>
          <p:cNvPr id="5" name="标题 4">
            <a:extLst>
              <a:ext uri="{FF2B5EF4-FFF2-40B4-BE49-F238E27FC236}">
                <a16:creationId xmlns:a16="http://schemas.microsoft.com/office/drawing/2014/main" id="{1EEAA17A-7D32-576C-A660-2D88FB4E7823}"/>
              </a:ext>
            </a:extLst>
          </p:cNvPr>
          <p:cNvSpPr>
            <a:spLocks noGrp="1"/>
          </p:cNvSpPr>
          <p:nvPr>
            <p:ph type="title"/>
          </p:nvPr>
        </p:nvSpPr>
        <p:spPr/>
        <p:txBody>
          <a:bodyPr/>
          <a:lstStyle/>
          <a:p>
            <a:r>
              <a:rPr kumimoji="1" lang="en-US" altLang="zh-CN" dirty="0"/>
              <a:t>Design: System</a:t>
            </a:r>
            <a:r>
              <a:rPr kumimoji="1" lang="zh-CN" altLang="en-US" dirty="0"/>
              <a:t> </a:t>
            </a:r>
            <a:r>
              <a:rPr kumimoji="1" lang="en-US" altLang="zh-CN" dirty="0"/>
              <a:t>Overview</a:t>
            </a:r>
            <a:endParaRPr kumimoji="1" lang="zh-CN" altLang="en-US" dirty="0"/>
          </a:p>
        </p:txBody>
      </p:sp>
      <p:pic>
        <p:nvPicPr>
          <p:cNvPr id="6" name="图片 5">
            <a:extLst>
              <a:ext uri="{FF2B5EF4-FFF2-40B4-BE49-F238E27FC236}">
                <a16:creationId xmlns:a16="http://schemas.microsoft.com/office/drawing/2014/main" id="{23176973-5C90-3836-E334-6AAD541251A9}"/>
              </a:ext>
            </a:extLst>
          </p:cNvPr>
          <p:cNvPicPr>
            <a:picLocks noChangeAspect="1"/>
          </p:cNvPicPr>
          <p:nvPr/>
        </p:nvPicPr>
        <p:blipFill>
          <a:blip r:embed="rId3"/>
          <a:stretch>
            <a:fillRect/>
          </a:stretch>
        </p:blipFill>
        <p:spPr>
          <a:xfrm>
            <a:off x="603826" y="1485789"/>
            <a:ext cx="10470677" cy="4575601"/>
          </a:xfrm>
          <a:prstGeom prst="rect">
            <a:avLst/>
          </a:prstGeom>
        </p:spPr>
      </p:pic>
      <p:pic>
        <p:nvPicPr>
          <p:cNvPr id="7" name="图片 6">
            <a:extLst>
              <a:ext uri="{FF2B5EF4-FFF2-40B4-BE49-F238E27FC236}">
                <a16:creationId xmlns:a16="http://schemas.microsoft.com/office/drawing/2014/main" id="{E32104F4-AE30-67DA-8B01-E65EC4B4D6EF}"/>
              </a:ext>
            </a:extLst>
          </p:cNvPr>
          <p:cNvPicPr>
            <a:picLocks noChangeAspect="1"/>
          </p:cNvPicPr>
          <p:nvPr/>
        </p:nvPicPr>
        <p:blipFill>
          <a:blip r:embed="rId3"/>
          <a:stretch>
            <a:fillRect/>
          </a:stretch>
        </p:blipFill>
        <p:spPr>
          <a:xfrm>
            <a:off x="683339" y="1465911"/>
            <a:ext cx="10470677" cy="4575601"/>
          </a:xfrm>
          <a:prstGeom prst="rect">
            <a:avLst/>
          </a:prstGeom>
        </p:spPr>
      </p:pic>
      <p:sp>
        <p:nvSpPr>
          <p:cNvPr id="8" name="灯片编号占位符 7">
            <a:extLst>
              <a:ext uri="{FF2B5EF4-FFF2-40B4-BE49-F238E27FC236}">
                <a16:creationId xmlns:a16="http://schemas.microsoft.com/office/drawing/2014/main" id="{92969F55-80F2-2443-8B7F-404DE147A0C8}"/>
              </a:ext>
            </a:extLst>
          </p:cNvPr>
          <p:cNvSpPr>
            <a:spLocks noGrp="1"/>
          </p:cNvSpPr>
          <p:nvPr>
            <p:ph type="sldNum" sz="quarter" idx="12"/>
          </p:nvPr>
        </p:nvSpPr>
        <p:spPr/>
        <p:txBody>
          <a:bodyPr/>
          <a:lstStyle/>
          <a:p>
            <a:fld id="{15F5CA48-F8C7-3741-BE43-81360A98132B}" type="slidenum">
              <a:rPr kumimoji="1" lang="zh-CN" altLang="en-US" smtClean="0"/>
              <a:pPr/>
              <a:t>8</a:t>
            </a:fld>
            <a:r>
              <a:rPr kumimoji="1" lang="en-US" altLang="zh-CN"/>
              <a:t>/24</a:t>
            </a:r>
            <a:endParaRPr kumimoji="1" lang="zh-CN" altLang="en-US" dirty="0"/>
          </a:p>
        </p:txBody>
      </p:sp>
    </p:spTree>
    <p:extLst>
      <p:ext uri="{BB962C8B-B14F-4D97-AF65-F5344CB8AC3E}">
        <p14:creationId xmlns:p14="http://schemas.microsoft.com/office/powerpoint/2010/main" val="36461951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104115313"/>
  <p:tag name="MH_LIBRARY" val="GRAPHIC"/>
  <p:tag name="MH_TYPE" val="Other"/>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60104115313"/>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104115313"/>
  <p:tag name="MH_LIBRARY" val="GRAPHIC"/>
  <p:tag name="MH_TYPE" val="Other"/>
  <p:tag name="MH_ORDER" val="6"/>
</p:tagLst>
</file>

<file path=ppt/tags/tag4.xml><?xml version="1.0" encoding="utf-8"?>
<p:tagLst xmlns:a="http://schemas.openxmlformats.org/drawingml/2006/main" xmlns:r="http://schemas.openxmlformats.org/officeDocument/2006/relationships" xmlns:p="http://schemas.openxmlformats.org/presentationml/2006/main">
  <p:tag name="MH" val="20160104115313"/>
  <p:tag name="MH_LIBRARY" val="GRAPHIC"/>
  <p:tag name="MH_TYPE" val="Other"/>
  <p:tag name="MH_ORDER" val="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3876</TotalTime>
  <Words>3466</Words>
  <Application>Microsoft Office PowerPoint</Application>
  <PresentationFormat>宽屏</PresentationFormat>
  <Paragraphs>498</Paragraphs>
  <Slides>25</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等线</vt:lpstr>
      <vt:lpstr>微软雅黑</vt:lpstr>
      <vt:lpstr>微软雅黑</vt:lpstr>
      <vt:lpstr>Arial</vt:lpstr>
      <vt:lpstr>Cambria Math</vt:lpstr>
      <vt:lpstr>Consolas</vt:lpstr>
      <vt:lpstr>Georgia</vt:lpstr>
      <vt:lpstr>Verdana</vt:lpstr>
      <vt:lpstr>Office 主题​​</vt:lpstr>
      <vt:lpstr>FwdLLM: Efficient Federated Finetuning of  Large Language Models with Perturbed Inferences</vt:lpstr>
      <vt:lpstr>Background: Federated LLM (FedLLM)</vt:lpstr>
      <vt:lpstr>Motivation：FedLLM unique challenge</vt:lpstr>
      <vt:lpstr>Motivation：FedLLM unique challenge</vt:lpstr>
      <vt:lpstr>Motivation：FedLLM unique challenge</vt:lpstr>
      <vt:lpstr>Root: Backpropagation (BP)</vt:lpstr>
      <vt:lpstr>Backpropagation-Free Training</vt:lpstr>
      <vt:lpstr>Design: Forward Gradient</vt:lpstr>
      <vt:lpstr>Design: System Overview</vt:lpstr>
      <vt:lpstr>Design #1: Parameter-efficient BP-Free</vt:lpstr>
      <vt:lpstr>Design #1: Parameter-efficient BP-Free</vt:lpstr>
      <vt:lpstr>Design #1: Parameter-efficient BP-Free</vt:lpstr>
      <vt:lpstr>Design #1: Parameter-efficient BP-Free</vt:lpstr>
      <vt:lpstr>Design #2: Client Workloads Adaptation</vt:lpstr>
      <vt:lpstr>Design #2: Client Workloads Adaptation</vt:lpstr>
      <vt:lpstr>Design #3: Discriminative sampler</vt:lpstr>
      <vt:lpstr>Design #3: Discriminative sampler</vt:lpstr>
      <vt:lpstr>Design: Holistic Workflow</vt:lpstr>
      <vt:lpstr>Evaluation: Setup</vt:lpstr>
      <vt:lpstr>Evaluation: End-to-end Performance</vt:lpstr>
      <vt:lpstr>Evaluation: Different Client Number</vt:lpstr>
      <vt:lpstr>Evaluation: System Cost</vt:lpstr>
      <vt:lpstr>Evaluation: Extended to LLaMA</vt:lpstr>
      <vt:lpstr>Conclusion</vt:lpstr>
      <vt:lpstr>Thanks for your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dongqi cai</dc:creator>
  <cp:lastModifiedBy>Xu Mengwei</cp:lastModifiedBy>
  <cp:revision>121</cp:revision>
  <dcterms:created xsi:type="dcterms:W3CDTF">2024-07-06T08:14:01Z</dcterms:created>
  <dcterms:modified xsi:type="dcterms:W3CDTF">2024-07-14T06:30:05Z</dcterms:modified>
</cp:coreProperties>
</file>